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319" r:id="rId3"/>
    <p:sldId id="257" r:id="rId4"/>
    <p:sldId id="321" r:id="rId5"/>
    <p:sldId id="261" r:id="rId6"/>
    <p:sldId id="324" r:id="rId7"/>
    <p:sldId id="325" r:id="rId8"/>
    <p:sldId id="260" r:id="rId9"/>
    <p:sldId id="341" r:id="rId10"/>
    <p:sldId id="342" r:id="rId11"/>
    <p:sldId id="348" r:id="rId12"/>
    <p:sldId id="349" r:id="rId13"/>
    <p:sldId id="350" r:id="rId14"/>
    <p:sldId id="351" r:id="rId15"/>
    <p:sldId id="354" r:id="rId16"/>
    <p:sldId id="353" r:id="rId17"/>
    <p:sldId id="355" r:id="rId18"/>
    <p:sldId id="356" r:id="rId19"/>
    <p:sldId id="357" r:id="rId20"/>
    <p:sldId id="358" r:id="rId21"/>
    <p:sldId id="359" r:id="rId22"/>
    <p:sldId id="360" r:id="rId23"/>
    <p:sldId id="361" r:id="rId24"/>
    <p:sldId id="362" r:id="rId25"/>
    <p:sldId id="363" r:id="rId26"/>
    <p:sldId id="364" r:id="rId27"/>
    <p:sldId id="365" r:id="rId28"/>
    <p:sldId id="366" r:id="rId29"/>
    <p:sldId id="367" r:id="rId30"/>
    <p:sldId id="368" r:id="rId31"/>
    <p:sldId id="370" r:id="rId32"/>
    <p:sldId id="371" r:id="rId33"/>
    <p:sldId id="372" r:id="rId34"/>
    <p:sldId id="373" r:id="rId35"/>
    <p:sldId id="374" r:id="rId36"/>
    <p:sldId id="378" r:id="rId37"/>
    <p:sldId id="379" r:id="rId38"/>
    <p:sldId id="380" r:id="rId39"/>
    <p:sldId id="381" r:id="rId40"/>
    <p:sldId id="393" r:id="rId41"/>
    <p:sldId id="394" r:id="rId42"/>
    <p:sldId id="395" r:id="rId43"/>
    <p:sldId id="396" r:id="rId44"/>
    <p:sldId id="397" r:id="rId45"/>
    <p:sldId id="398" r:id="rId46"/>
    <p:sldId id="399" r:id="rId47"/>
    <p:sldId id="400" r:id="rId48"/>
    <p:sldId id="401" r:id="rId49"/>
    <p:sldId id="402" r:id="rId50"/>
    <p:sldId id="403" r:id="rId51"/>
    <p:sldId id="404" r:id="rId52"/>
    <p:sldId id="406" r:id="rId53"/>
    <p:sldId id="407" r:id="rId54"/>
    <p:sldId id="408" r:id="rId55"/>
    <p:sldId id="409" r:id="rId56"/>
    <p:sldId id="414" r:id="rId57"/>
    <p:sldId id="418" r:id="rId58"/>
    <p:sldId id="419" r:id="rId59"/>
    <p:sldId id="421" r:id="rId60"/>
    <p:sldId id="422" r:id="rId61"/>
    <p:sldId id="423" r:id="rId62"/>
    <p:sldId id="424" r:id="rId63"/>
    <p:sldId id="425" r:id="rId64"/>
    <p:sldId id="426" r:id="rId65"/>
    <p:sldId id="427" r:id="rId66"/>
    <p:sldId id="428" r:id="rId67"/>
    <p:sldId id="429" r:id="rId68"/>
    <p:sldId id="430" r:id="rId69"/>
    <p:sldId id="431" r:id="rId70"/>
    <p:sldId id="432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2" autoAdjust="0"/>
    <p:restoredTop sz="94660"/>
  </p:normalViewPr>
  <p:slideViewPr>
    <p:cSldViewPr snapToGrid="0">
      <p:cViewPr varScale="1">
        <p:scale>
          <a:sx n="81" d="100"/>
          <a:sy n="81" d="100"/>
        </p:scale>
        <p:origin x="19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01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1863A-75AE-4BF2-994D-CC48FF64895B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1D8EB-431A-4EF7-A965-842EE64E3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67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1D8EB-431A-4EF7-A965-842EE64E3C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66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1D8EB-431A-4EF7-A965-842EE64E3C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99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B3530-5944-426B-BBB4-A091202F1144}" type="datetime1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E751-2359-4C5B-89DD-D40DA1703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2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162C-8858-4865-9C67-CF43A1632549}" type="datetime1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E751-2359-4C5B-89DD-D40DA1703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24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F0F9-C512-44E4-BD7E-57AD9465365A}" type="datetime1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E751-2359-4C5B-89DD-D40DA1703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4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AD2E-F5C1-4F3E-A669-6DF37AA4DB43}" type="datetime1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E751-2359-4C5B-89DD-D40DA1703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3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487F-9288-4403-9F77-7FE05A10124E}" type="datetime1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E751-2359-4C5B-89DD-D40DA1703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6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36B1A-13D7-4C24-B173-294DD9047771}" type="datetime1">
              <a:rPr lang="en-US" smtClean="0"/>
              <a:t>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E751-2359-4C5B-89DD-D40DA1703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8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FEFAC-CCD1-4EFB-98C8-C09B2D74DFFE}" type="datetime1">
              <a:rPr lang="en-US" smtClean="0"/>
              <a:t>5/17/2017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E751-2359-4C5B-89DD-D40DA1703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34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BBD6-5A5D-4146-A820-90211794BD16}" type="datetime1">
              <a:rPr lang="en-US" smtClean="0"/>
              <a:t>5/17/2017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E751-2359-4C5B-89DD-D40DA1703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75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3D719-D316-470C-ACB5-79424CD61312}" type="datetime1">
              <a:rPr lang="en-US" smtClean="0"/>
              <a:t>5/17/2017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E751-2359-4C5B-89DD-D40DA1703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60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8933-D80E-42A5-AEF2-A79CF8AD5819}" type="datetime1">
              <a:rPr lang="en-US" smtClean="0"/>
              <a:t>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E751-2359-4C5B-89DD-D40DA1703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69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F5AF8-7FE3-4094-918F-5DB91C34A5D0}" type="datetime1">
              <a:rPr lang="en-US" smtClean="0"/>
              <a:t>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E751-2359-4C5B-89DD-D40DA1703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4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AF1F9-75CE-4066-B471-C680F79941DE}" type="datetime1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E751-2359-4C5B-89DD-D40DA1703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2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6079" y="596285"/>
            <a:ext cx="6553545" cy="36372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n-US" sz="4100" dirty="0">
                <a:solidFill>
                  <a:schemeClr val="bg1"/>
                </a:solidFill>
              </a:rPr>
              <a:t>Optimizing Your Options Trades Using Elliott Wave and Fibonacci Live with Todd Gordon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 fontScale="70000" lnSpcReduction="20000"/>
          </a:bodyPr>
          <a:lstStyle/>
          <a:p>
            <a:r>
              <a:rPr lang="en-US" sz="3300" dirty="0">
                <a:solidFill>
                  <a:schemeClr val="accent2"/>
                </a:solidFill>
              </a:rPr>
              <a:t>May 17th, 2017 – 7:00 PM</a:t>
            </a:r>
          </a:p>
          <a:p>
            <a:r>
              <a:rPr lang="en-US" sz="4000" dirty="0">
                <a:solidFill>
                  <a:schemeClr val="accent2"/>
                </a:solidFill>
              </a:rPr>
              <a:t>PART 1</a:t>
            </a:r>
          </a:p>
          <a:p>
            <a:r>
              <a:rPr lang="en-US" sz="4000" dirty="0">
                <a:solidFill>
                  <a:schemeClr val="accent2"/>
                </a:solidFill>
              </a:rPr>
              <a:t>Elliott Wave</a:t>
            </a:r>
          </a:p>
          <a:p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91022" y="6356350"/>
            <a:ext cx="1362777" cy="365125"/>
          </a:xfrm>
        </p:spPr>
        <p:txBody>
          <a:bodyPr>
            <a:normAutofit/>
          </a:bodyPr>
          <a:lstStyle/>
          <a:p>
            <a:fld id="{9FC2E751-2359-4C5B-89DD-D40DA17037FE}" type="slidenum">
              <a:rPr lang="en-US"/>
              <a:pPr/>
              <a:t>1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655" y="5889683"/>
            <a:ext cx="942857" cy="933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166" y="4457143"/>
            <a:ext cx="5463370" cy="15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46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16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38620"/>
            <a:ext cx="3887176" cy="2572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5410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967" y="104105"/>
            <a:ext cx="4419600" cy="632480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0000"/>
                </a:solidFill>
              </a:rPr>
              <a:t>Andrew Baptiste, Chief Technical Analyst at Morgan Stanley</a:t>
            </a:r>
            <a:r>
              <a:rPr lang="en-US" sz="2700" dirty="0">
                <a:solidFill>
                  <a:srgbClr val="000000"/>
                </a:solidFill>
              </a:rPr>
              <a:t> </a:t>
            </a:r>
            <a:r>
              <a:rPr lang="en-US" sz="2700" b="1" dirty="0">
                <a:solidFill>
                  <a:srgbClr val="000000"/>
                </a:solidFill>
              </a:rPr>
              <a:t>1999-2011, 1992-2010 JP Morgan</a:t>
            </a:r>
            <a:r>
              <a:rPr lang="en-US" sz="2700" dirty="0">
                <a:solidFill>
                  <a:srgbClr val="000000"/>
                </a:solidFill>
              </a:rPr>
              <a:t> In essence,  </a:t>
            </a:r>
            <a:r>
              <a:rPr lang="en-US" sz="2700" i="1" dirty="0">
                <a:solidFill>
                  <a:srgbClr val="000000"/>
                </a:solidFill>
              </a:rPr>
              <a:t>"The Wave Principle is a </a:t>
            </a:r>
            <a:r>
              <a:rPr lang="en-US" sz="2700" b="1" i="1" dirty="0">
                <a:solidFill>
                  <a:srgbClr val="000000"/>
                </a:solidFill>
              </a:rPr>
              <a:t>simple rule-based methodology </a:t>
            </a:r>
            <a:r>
              <a:rPr lang="en-US" sz="2700" i="1" dirty="0">
                <a:solidFill>
                  <a:srgbClr val="000000"/>
                </a:solidFill>
              </a:rPr>
              <a:t>(3 rules) that allows the practitioner to dissect the collective ‘mindset’ of the market’s participants, which allows </a:t>
            </a:r>
            <a:r>
              <a:rPr lang="en-US" sz="2700" b="1" i="1" dirty="0">
                <a:solidFill>
                  <a:srgbClr val="000000"/>
                </a:solidFill>
              </a:rPr>
              <a:t>for defined, attractive / positive Risk-Reward </a:t>
            </a:r>
            <a:r>
              <a:rPr lang="en-US" sz="2700" i="1" dirty="0">
                <a:solidFill>
                  <a:srgbClr val="000000"/>
                </a:solidFill>
              </a:rPr>
              <a:t>trading / investing parameters – A Game Plan.“</a:t>
            </a:r>
          </a:p>
          <a:p>
            <a:endParaRPr lang="en-US" sz="27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8960" y="2911876"/>
            <a:ext cx="5893294" cy="397031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00"/>
                </a:solidFill>
              </a:rPr>
              <a:t>Paul Tudor Jones</a:t>
            </a:r>
            <a:r>
              <a:rPr lang="en-US" sz="2800" dirty="0">
                <a:solidFill>
                  <a:srgbClr val="000000"/>
                </a:solidFill>
              </a:rPr>
              <a:t> </a:t>
            </a:r>
            <a:r>
              <a:rPr lang="en-US" sz="2800" b="1" dirty="0">
                <a:solidFill>
                  <a:srgbClr val="000000"/>
                </a:solidFill>
              </a:rPr>
              <a:t>from the trading classic "Market Wizards" </a:t>
            </a:r>
            <a:r>
              <a:rPr lang="en-US" sz="2800" i="1" dirty="0">
                <a:solidFill>
                  <a:srgbClr val="000000"/>
                </a:solidFill>
              </a:rPr>
              <a:t>The reason he has been so successful is the Elliott Wave Theory allows one to create </a:t>
            </a:r>
            <a:r>
              <a:rPr lang="en-US" sz="2800" b="1" i="1" dirty="0">
                <a:solidFill>
                  <a:srgbClr val="000000"/>
                </a:solidFill>
              </a:rPr>
              <a:t>incredibly favorable risk/reward opportunities</a:t>
            </a:r>
            <a:r>
              <a:rPr lang="en-US" sz="2800" i="1" dirty="0">
                <a:solidFill>
                  <a:srgbClr val="000000"/>
                </a:solidFill>
              </a:rPr>
              <a:t>.  That is the same reason </a:t>
            </a:r>
            <a:r>
              <a:rPr lang="en-US" sz="2800" b="1" i="1" dirty="0">
                <a:solidFill>
                  <a:srgbClr val="000000"/>
                </a:solidFill>
              </a:rPr>
              <a:t>I attribute a lot of my own success to the Elliott Wave approach. </a:t>
            </a:r>
            <a:endParaRPr lang="en-US" sz="2800" b="1" dirty="0">
              <a:solidFill>
                <a:srgbClr val="000000"/>
              </a:solidFill>
            </a:endParaRPr>
          </a:p>
          <a:p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2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78" y="152400"/>
            <a:ext cx="6508044" cy="618797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 bwMode="auto">
          <a:xfrm flipV="1">
            <a:off x="3723680" y="3383219"/>
            <a:ext cx="1185752" cy="1468285"/>
          </a:xfrm>
          <a:prstGeom prst="lin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tx1"/>
            </a:outerShdw>
          </a:effectLst>
        </p:spPr>
      </p:cxnSp>
      <p:cxnSp>
        <p:nvCxnSpPr>
          <p:cNvPr id="18" name="Straight Connector 17"/>
          <p:cNvCxnSpPr/>
          <p:nvPr/>
        </p:nvCxnSpPr>
        <p:spPr bwMode="auto">
          <a:xfrm>
            <a:off x="4909433" y="3429001"/>
            <a:ext cx="410523" cy="875569"/>
          </a:xfrm>
          <a:prstGeom prst="lin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tx1"/>
            </a:outerShdw>
          </a:effec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309615" y="2151605"/>
            <a:ext cx="1890306" cy="2152964"/>
          </a:xfrm>
          <a:prstGeom prst="lin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tx1"/>
            </a:outerShdw>
          </a:effectLst>
        </p:spPr>
      </p:cxnSp>
      <p:cxnSp>
        <p:nvCxnSpPr>
          <p:cNvPr id="20" name="Straight Connector 19"/>
          <p:cNvCxnSpPr/>
          <p:nvPr/>
        </p:nvCxnSpPr>
        <p:spPr bwMode="auto">
          <a:xfrm>
            <a:off x="7204428" y="2151606"/>
            <a:ext cx="219738" cy="625693"/>
          </a:xfrm>
          <a:prstGeom prst="lin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tx1"/>
            </a:outerShdw>
          </a:effec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7423463" y="1358116"/>
            <a:ext cx="521446" cy="1383296"/>
          </a:xfrm>
          <a:prstGeom prst="lin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tx1"/>
            </a:outerShdw>
          </a:effectLst>
        </p:spPr>
      </p:cxnSp>
      <p:sp>
        <p:nvSpPr>
          <p:cNvPr id="22" name="TextBox 21"/>
          <p:cNvSpPr txBox="1"/>
          <p:nvPr/>
        </p:nvSpPr>
        <p:spPr>
          <a:xfrm>
            <a:off x="3912114" y="3962655"/>
            <a:ext cx="821046" cy="341915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 lIns="64288" tIns="32144" rIns="64288" bIns="32144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Wave 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09432" y="4509589"/>
            <a:ext cx="821046" cy="341915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 lIns="64288" tIns="32144" rIns="64288" bIns="32144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Wave 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70606" y="2821218"/>
            <a:ext cx="821046" cy="341915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 lIns="64288" tIns="32144" rIns="64288" bIns="32144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Wave 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87037" y="3163133"/>
            <a:ext cx="821046" cy="341915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 lIns="64288" tIns="32144" rIns="64288" bIns="32144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Wave 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97560" y="765439"/>
            <a:ext cx="821046" cy="341915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 lIns="64288" tIns="32144" rIns="64288" bIns="32144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Wave 5</a:t>
            </a:r>
          </a:p>
        </p:txBody>
      </p:sp>
      <p:sp>
        <p:nvSpPr>
          <p:cNvPr id="28" name="Rectangle 8"/>
          <p:cNvSpPr>
            <a:spLocks/>
          </p:cNvSpPr>
          <p:nvPr/>
        </p:nvSpPr>
        <p:spPr bwMode="auto">
          <a:xfrm>
            <a:off x="2991401" y="945042"/>
            <a:ext cx="3627853" cy="553998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ea typeface="Gill Sans" charset="0"/>
                <a:cs typeface="Gill Sans" charset="0"/>
              </a:rPr>
              <a:t>Basic Motive Wave</a:t>
            </a:r>
          </a:p>
        </p:txBody>
      </p:sp>
    </p:spTree>
    <p:extLst>
      <p:ext uri="{BB962C8B-B14F-4D97-AF65-F5344CB8AC3E}">
        <p14:creationId xmlns:p14="http://schemas.microsoft.com/office/powerpoint/2010/main" val="119209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335012"/>
            <a:ext cx="8458200" cy="6187976"/>
          </a:xfrm>
          <a:prstGeom prst="rect">
            <a:avLst/>
          </a:prstGeom>
        </p:spPr>
      </p:pic>
      <p:sp>
        <p:nvSpPr>
          <p:cNvPr id="28" name="Rectangle 8"/>
          <p:cNvSpPr>
            <a:spLocks/>
          </p:cNvSpPr>
          <p:nvPr/>
        </p:nvSpPr>
        <p:spPr bwMode="auto">
          <a:xfrm>
            <a:off x="1846028" y="5145461"/>
            <a:ext cx="3730188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ea typeface="Gill Sans" charset="0"/>
                <a:cs typeface="Gill Sans" charset="0"/>
              </a:rPr>
              <a:t>The Motive Wave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29070" y="2716252"/>
            <a:ext cx="338222" cy="557358"/>
          </a:xfrm>
          <a:prstGeom prst="rect">
            <a:avLst/>
          </a:prstGeom>
          <a:noFill/>
        </p:spPr>
        <p:txBody>
          <a:bodyPr wrap="none" lIns="64288" tIns="32144" rIns="64288" bIns="32144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66225" y="4402367"/>
            <a:ext cx="338222" cy="557358"/>
          </a:xfrm>
          <a:prstGeom prst="rect">
            <a:avLst/>
          </a:prstGeom>
          <a:noFill/>
        </p:spPr>
        <p:txBody>
          <a:bodyPr wrap="none" lIns="64288" tIns="32144" rIns="64288" bIns="32144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66342" y="1524000"/>
            <a:ext cx="338222" cy="557358"/>
          </a:xfrm>
          <a:prstGeom prst="rect">
            <a:avLst/>
          </a:prstGeom>
          <a:noFill/>
        </p:spPr>
        <p:txBody>
          <a:bodyPr wrap="none" lIns="64288" tIns="32144" rIns="64288" bIns="32144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95016" y="3129806"/>
            <a:ext cx="338222" cy="557358"/>
          </a:xfrm>
          <a:prstGeom prst="rect">
            <a:avLst/>
          </a:prstGeom>
          <a:noFill/>
        </p:spPr>
        <p:txBody>
          <a:bodyPr wrap="none" lIns="64288" tIns="32144" rIns="64288" bIns="32144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82000" y="750277"/>
            <a:ext cx="338222" cy="557358"/>
          </a:xfrm>
          <a:prstGeom prst="rect">
            <a:avLst/>
          </a:prstGeom>
          <a:noFill/>
        </p:spPr>
        <p:txBody>
          <a:bodyPr wrap="none" lIns="64288" tIns="32144" rIns="64288" bIns="32144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5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965996" y="2083150"/>
            <a:ext cx="2590800" cy="1516311"/>
          </a:xfrm>
          <a:prstGeom prst="rect">
            <a:avLst/>
          </a:prstGeom>
          <a:noFill/>
          <a:ln>
            <a:noFill/>
          </a:ln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Wave 1</a:t>
            </a:r>
          </a:p>
          <a:p>
            <a:pPr algn="l"/>
            <a:r>
              <a:rPr lang="en-US" dirty="0">
                <a:solidFill>
                  <a:srgbClr val="FFC000"/>
                </a:solidFill>
              </a:rPr>
              <a:t>- Fundamentals poor</a:t>
            </a:r>
          </a:p>
          <a:p>
            <a:pPr algn="l"/>
            <a:r>
              <a:rPr lang="en-US" dirty="0">
                <a:solidFill>
                  <a:srgbClr val="FFC000"/>
                </a:solidFill>
              </a:rPr>
              <a:t>- Investors fully, bearish</a:t>
            </a:r>
          </a:p>
          <a:p>
            <a:pPr algn="l"/>
            <a:r>
              <a:rPr lang="en-US" dirty="0">
                <a:solidFill>
                  <a:srgbClr val="FFC000"/>
                </a:solidFill>
              </a:rPr>
              <a:t>expecting new lows</a:t>
            </a:r>
          </a:p>
          <a:p>
            <a:pPr algn="l">
              <a:buFontTx/>
              <a:buChar char="-"/>
            </a:pPr>
            <a:r>
              <a:rPr lang="en-US" dirty="0">
                <a:solidFill>
                  <a:srgbClr val="FFC000"/>
                </a:solidFill>
              </a:rPr>
              <a:t>Heavy short selling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343716" y="3881572"/>
            <a:ext cx="3379044" cy="2070308"/>
          </a:xfrm>
          <a:prstGeom prst="rect">
            <a:avLst/>
          </a:prstGeom>
          <a:noFill/>
          <a:ln>
            <a:noFill/>
          </a:ln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Wave 2</a:t>
            </a:r>
            <a:r>
              <a:rPr lang="en-US" dirty="0">
                <a:solidFill>
                  <a:srgbClr val="FFC000"/>
                </a:solidFill>
              </a:rPr>
              <a:t> </a:t>
            </a:r>
          </a:p>
          <a:p>
            <a:pPr algn="l">
              <a:buFontTx/>
              <a:buChar char="-"/>
            </a:pPr>
            <a:r>
              <a:rPr lang="en-US" dirty="0">
                <a:solidFill>
                  <a:srgbClr val="FFC000"/>
                </a:solidFill>
              </a:rPr>
              <a:t>Investors fully bearish, certain of new lows</a:t>
            </a:r>
          </a:p>
          <a:p>
            <a:pPr algn="l"/>
            <a:r>
              <a:rPr lang="en-US" dirty="0">
                <a:solidFill>
                  <a:srgbClr val="FFC000"/>
                </a:solidFill>
              </a:rPr>
              <a:t>- Heavily retraces W.1</a:t>
            </a:r>
          </a:p>
          <a:p>
            <a:pPr algn="l"/>
            <a:r>
              <a:rPr lang="en-US" dirty="0">
                <a:solidFill>
                  <a:srgbClr val="FFC000"/>
                </a:solidFill>
              </a:rPr>
              <a:t>- Fundamentals horrible, doom and gloom</a:t>
            </a:r>
          </a:p>
          <a:p>
            <a:pPr algn="l">
              <a:buFontTx/>
              <a:buChar char="-"/>
            </a:pPr>
            <a:r>
              <a:rPr lang="en-US" dirty="0">
                <a:solidFill>
                  <a:srgbClr val="FFC000"/>
                </a:solidFill>
              </a:rPr>
              <a:t> Volumes light, as sellers dry up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53815" y="958215"/>
            <a:ext cx="4733042" cy="1239312"/>
          </a:xfrm>
          <a:prstGeom prst="rect">
            <a:avLst/>
          </a:prstGeom>
          <a:noFill/>
          <a:ln>
            <a:noFill/>
          </a:ln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Wave 3</a:t>
            </a:r>
          </a:p>
          <a:p>
            <a:pPr algn="l"/>
            <a:r>
              <a:rPr lang="en-US" dirty="0">
                <a:solidFill>
                  <a:srgbClr val="FFC000"/>
                </a:solidFill>
              </a:rPr>
              <a:t>- Strong, deliberate, and extended price action</a:t>
            </a:r>
          </a:p>
          <a:p>
            <a:pPr algn="l">
              <a:buFontTx/>
              <a:buChar char="-"/>
            </a:pPr>
            <a:r>
              <a:rPr lang="en-US" dirty="0">
                <a:solidFill>
                  <a:srgbClr val="FFC000"/>
                </a:solidFill>
              </a:rPr>
              <a:t> Fundamentals increasingly better</a:t>
            </a:r>
          </a:p>
          <a:p>
            <a:pPr algn="l"/>
            <a:r>
              <a:rPr lang="en-US" dirty="0">
                <a:solidFill>
                  <a:srgbClr val="FFC000"/>
                </a:solidFill>
              </a:rPr>
              <a:t>- Investor confidence greatly improved</a:t>
            </a:r>
          </a:p>
        </p:txBody>
      </p:sp>
      <p:sp>
        <p:nvSpPr>
          <p:cNvPr id="2" name="Right Arrow 1"/>
          <p:cNvSpPr/>
          <p:nvPr/>
        </p:nvSpPr>
        <p:spPr>
          <a:xfrm>
            <a:off x="3227423" y="3543928"/>
            <a:ext cx="990600" cy="337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10800000">
            <a:off x="5257800" y="4465723"/>
            <a:ext cx="990600" cy="337644"/>
          </a:xfrm>
          <a:prstGeom prst="rightArrow">
            <a:avLst>
              <a:gd name="adj1" fmla="val 50000"/>
              <a:gd name="adj2" fmla="val 1036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6248400" y="1594483"/>
            <a:ext cx="990600" cy="337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2" grpId="0" animBg="1"/>
      <p:bldP spid="27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335012"/>
            <a:ext cx="8458200" cy="6187976"/>
          </a:xfrm>
          <a:prstGeom prst="rect">
            <a:avLst/>
          </a:prstGeom>
        </p:spPr>
      </p:pic>
      <p:sp>
        <p:nvSpPr>
          <p:cNvPr id="28" name="Rectangle 8"/>
          <p:cNvSpPr>
            <a:spLocks/>
          </p:cNvSpPr>
          <p:nvPr/>
        </p:nvSpPr>
        <p:spPr bwMode="auto">
          <a:xfrm>
            <a:off x="1846028" y="5145461"/>
            <a:ext cx="3730188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ea typeface="Gill Sans" charset="0"/>
                <a:cs typeface="Gill Sans" charset="0"/>
              </a:rPr>
              <a:t>The Motive Wave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29070" y="2716252"/>
            <a:ext cx="338222" cy="557358"/>
          </a:xfrm>
          <a:prstGeom prst="rect">
            <a:avLst/>
          </a:prstGeom>
          <a:noFill/>
        </p:spPr>
        <p:txBody>
          <a:bodyPr wrap="none" lIns="64288" tIns="32144" rIns="64288" bIns="32144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66225" y="4402367"/>
            <a:ext cx="338222" cy="557358"/>
          </a:xfrm>
          <a:prstGeom prst="rect">
            <a:avLst/>
          </a:prstGeom>
          <a:noFill/>
        </p:spPr>
        <p:txBody>
          <a:bodyPr wrap="none" lIns="64288" tIns="32144" rIns="64288" bIns="32144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66342" y="1524000"/>
            <a:ext cx="338222" cy="557358"/>
          </a:xfrm>
          <a:prstGeom prst="rect">
            <a:avLst/>
          </a:prstGeom>
          <a:noFill/>
        </p:spPr>
        <p:txBody>
          <a:bodyPr wrap="none" lIns="64288" tIns="32144" rIns="64288" bIns="32144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95016" y="3129806"/>
            <a:ext cx="338222" cy="557358"/>
          </a:xfrm>
          <a:prstGeom prst="rect">
            <a:avLst/>
          </a:prstGeom>
          <a:noFill/>
        </p:spPr>
        <p:txBody>
          <a:bodyPr wrap="none" lIns="64288" tIns="32144" rIns="64288" bIns="32144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82000" y="750277"/>
            <a:ext cx="338222" cy="557358"/>
          </a:xfrm>
          <a:prstGeom prst="rect">
            <a:avLst/>
          </a:prstGeom>
          <a:noFill/>
        </p:spPr>
        <p:txBody>
          <a:bodyPr wrap="none" lIns="64288" tIns="32144" rIns="64288" bIns="32144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22042" y="3663464"/>
            <a:ext cx="3429000" cy="1516311"/>
          </a:xfrm>
          <a:prstGeom prst="rect">
            <a:avLst/>
          </a:prstGeom>
          <a:noFill/>
          <a:ln>
            <a:noFill/>
          </a:ln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Wave 4</a:t>
            </a:r>
          </a:p>
          <a:p>
            <a:pPr algn="l">
              <a:buFontTx/>
              <a:buChar char="-"/>
            </a:pPr>
            <a:r>
              <a:rPr lang="en-US" dirty="0">
                <a:solidFill>
                  <a:srgbClr val="FFC000"/>
                </a:solidFill>
              </a:rPr>
              <a:t>Fundamentals temporarily peak, then pullback</a:t>
            </a:r>
          </a:p>
          <a:p>
            <a:pPr algn="l">
              <a:buFontTx/>
              <a:buChar char="-"/>
            </a:pPr>
            <a:r>
              <a:rPr lang="en-US" dirty="0">
                <a:solidFill>
                  <a:srgbClr val="FFC000"/>
                </a:solidFill>
              </a:rPr>
              <a:t> Often shallow, yet prolonged consolidation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89947" y="1004630"/>
            <a:ext cx="3429000" cy="1516311"/>
          </a:xfrm>
          <a:prstGeom prst="rect">
            <a:avLst/>
          </a:prstGeom>
          <a:noFill/>
          <a:ln>
            <a:noFill/>
          </a:ln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Wave 5</a:t>
            </a:r>
          </a:p>
          <a:p>
            <a:pPr algn="l"/>
            <a:r>
              <a:rPr lang="en-US" dirty="0">
                <a:solidFill>
                  <a:srgbClr val="FFC000"/>
                </a:solidFill>
              </a:rPr>
              <a:t>- Investors extremely optimistic</a:t>
            </a:r>
          </a:p>
          <a:p>
            <a:pPr algn="l">
              <a:buFontTx/>
              <a:buChar char="-"/>
            </a:pPr>
            <a:r>
              <a:rPr lang="en-US" dirty="0">
                <a:solidFill>
                  <a:srgbClr val="FFC000"/>
                </a:solidFill>
              </a:rPr>
              <a:t>Fundamentals return, but often not to W.3 levels</a:t>
            </a:r>
          </a:p>
          <a:p>
            <a:pPr algn="l">
              <a:buFontTx/>
              <a:buChar char="-"/>
            </a:pPr>
            <a:r>
              <a:rPr lang="en-US" dirty="0">
                <a:solidFill>
                  <a:srgbClr val="FFC000"/>
                </a:solidFill>
              </a:rPr>
              <a:t> Price momentum less than W.3</a:t>
            </a:r>
          </a:p>
        </p:txBody>
      </p:sp>
      <p:sp>
        <p:nvSpPr>
          <p:cNvPr id="17" name="Right Arrow 16"/>
          <p:cNvSpPr/>
          <p:nvPr/>
        </p:nvSpPr>
        <p:spPr>
          <a:xfrm rot="10800000">
            <a:off x="8224922" y="3239663"/>
            <a:ext cx="990600" cy="337644"/>
          </a:xfrm>
          <a:prstGeom prst="rightArrow">
            <a:avLst>
              <a:gd name="adj1" fmla="val 50000"/>
              <a:gd name="adj2" fmla="val 1036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7199716" y="1121815"/>
            <a:ext cx="990600" cy="337644"/>
          </a:xfrm>
          <a:prstGeom prst="rightArrow">
            <a:avLst>
              <a:gd name="adj1" fmla="val 50000"/>
              <a:gd name="adj2" fmla="val 838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7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/>
          <p:cNvSpPr>
            <a:spLocks/>
          </p:cNvSpPr>
          <p:nvPr/>
        </p:nvSpPr>
        <p:spPr bwMode="auto">
          <a:xfrm>
            <a:off x="2209801" y="762000"/>
            <a:ext cx="4942763" cy="677108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ea typeface="Gill Sans" charset="0"/>
                <a:cs typeface="Gill Sans" charset="0"/>
              </a:rPr>
              <a:t>Basic 5-Wave Pattern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019800" y="1752600"/>
            <a:ext cx="4350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Rules of the 5-Wave Pattern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96000" y="2362201"/>
            <a:ext cx="4424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/>
              <a:t>Wave 2 can NOT retrace to the</a:t>
            </a:r>
          </a:p>
          <a:p>
            <a:pPr marL="342900" indent="-342900"/>
            <a:r>
              <a:rPr lang="en-US" sz="2400" b="1" dirty="0"/>
              <a:t>beginning (or beyond) of Wave 1.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981200" y="1828801"/>
            <a:ext cx="1676400" cy="2121575"/>
            <a:chOff x="955084" y="1932432"/>
            <a:chExt cx="2468965" cy="3479383"/>
          </a:xfrm>
        </p:grpSpPr>
        <p:cxnSp>
          <p:nvCxnSpPr>
            <p:cNvPr id="17" name="Straight Connector 16"/>
            <p:cNvCxnSpPr/>
            <p:nvPr/>
          </p:nvCxnSpPr>
          <p:spPr bwMode="auto">
            <a:xfrm flipV="1">
              <a:off x="1107483" y="3581400"/>
              <a:ext cx="492921" cy="838200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tx1"/>
              </a:outerShdw>
            </a:effec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666999" y="2667000"/>
              <a:ext cx="228600" cy="457200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tx1"/>
              </a:outerShdw>
            </a:effectLst>
          </p:spPr>
        </p:cxnSp>
        <p:cxnSp>
          <p:nvCxnSpPr>
            <p:cNvPr id="21" name="Straight Connector 20"/>
            <p:cNvCxnSpPr/>
            <p:nvPr/>
          </p:nvCxnSpPr>
          <p:spPr bwMode="auto">
            <a:xfrm flipV="1">
              <a:off x="2895599" y="2438400"/>
              <a:ext cx="457200" cy="647700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tx1"/>
              </a:outerShdw>
            </a:effectLst>
          </p:spPr>
        </p:cxnSp>
        <p:sp>
          <p:nvSpPr>
            <p:cNvPr id="29" name="TextBox 28"/>
            <p:cNvSpPr txBox="1"/>
            <p:nvPr/>
          </p:nvSpPr>
          <p:spPr>
            <a:xfrm>
              <a:off x="1403987" y="3057144"/>
              <a:ext cx="382444" cy="611215"/>
            </a:xfrm>
            <a:prstGeom prst="rect">
              <a:avLst/>
            </a:prstGeom>
            <a:noFill/>
          </p:spPr>
          <p:txBody>
            <a:bodyPr wrap="none" lIns="64288" tIns="32144" rIns="64288" bIns="32144" rtlCol="0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26244" y="2057400"/>
              <a:ext cx="224451" cy="611215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US" sz="2000" dirty="0"/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43200" y="3124200"/>
              <a:ext cx="382444" cy="611215"/>
            </a:xfrm>
            <a:prstGeom prst="rect">
              <a:avLst/>
            </a:prstGeom>
            <a:noFill/>
          </p:spPr>
          <p:txBody>
            <a:bodyPr wrap="none" lIns="64288" tIns="32144" rIns="64288" bIns="32144" rtlCol="0">
              <a:spAutoFit/>
            </a:bodyPr>
            <a:lstStyle/>
            <a:p>
              <a:r>
                <a:rPr lang="en-US" sz="2000" dirty="0"/>
                <a:t>4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99598" y="1932432"/>
              <a:ext cx="224451" cy="611215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US" sz="2000" dirty="0"/>
                <a:t>5</a:t>
              </a: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>
              <a:off x="1564684" y="3581400"/>
              <a:ext cx="609600" cy="1219200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tx1"/>
              </a:outerShdw>
            </a:effectLst>
          </p:spPr>
        </p:cxnSp>
        <p:sp>
          <p:nvSpPr>
            <p:cNvPr id="46" name="TextBox 45"/>
            <p:cNvSpPr txBox="1"/>
            <p:nvPr/>
          </p:nvSpPr>
          <p:spPr>
            <a:xfrm>
              <a:off x="1981199" y="4800600"/>
              <a:ext cx="382444" cy="611215"/>
            </a:xfrm>
            <a:prstGeom prst="rect">
              <a:avLst/>
            </a:prstGeom>
            <a:noFill/>
          </p:spPr>
          <p:txBody>
            <a:bodyPr wrap="none" lIns="64288" tIns="32144" rIns="64288" bIns="32144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955084" y="4419600"/>
              <a:ext cx="1752600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 bwMode="auto">
            <a:xfrm flipV="1">
              <a:off x="2174285" y="2682240"/>
              <a:ext cx="464184" cy="2053879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tx1"/>
              </a:outerShdw>
            </a:effectLst>
          </p:spPr>
        </p:cxnSp>
        <p:sp>
          <p:nvSpPr>
            <p:cNvPr id="54" name="&quot;No&quot; Symbol 53"/>
            <p:cNvSpPr/>
            <p:nvPr/>
          </p:nvSpPr>
          <p:spPr>
            <a:xfrm>
              <a:off x="1640884" y="4114800"/>
              <a:ext cx="990600" cy="1066800"/>
            </a:xfrm>
            <a:prstGeom prst="noSmoking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065382" y="3543282"/>
            <a:ext cx="5329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2"/>
            </a:pPr>
            <a:r>
              <a:rPr lang="en-US" sz="2400" b="1" dirty="0"/>
              <a:t>Wave 4 should not touch Wave 2 and </a:t>
            </a:r>
          </a:p>
          <a:p>
            <a:r>
              <a:rPr lang="en-US" sz="2400" b="1" dirty="0"/>
              <a:t>CAN’T break below wave 2 low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962400" y="1905001"/>
            <a:ext cx="1752600" cy="1842615"/>
            <a:chOff x="1066799" y="2057400"/>
            <a:chExt cx="2743201" cy="2483525"/>
          </a:xfrm>
        </p:grpSpPr>
        <p:cxnSp>
          <p:nvCxnSpPr>
            <p:cNvPr id="41" name="Straight Connector 40"/>
            <p:cNvCxnSpPr/>
            <p:nvPr/>
          </p:nvCxnSpPr>
          <p:spPr bwMode="auto">
            <a:xfrm flipV="1">
              <a:off x="1066799" y="3581400"/>
              <a:ext cx="492921" cy="838200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tx1"/>
              </a:outerShdw>
            </a:effectLst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1523999" y="3581400"/>
              <a:ext cx="228600" cy="457200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tx1"/>
              </a:outerShdw>
            </a:effectLst>
          </p:spPr>
        </p:cxnSp>
        <p:cxnSp>
          <p:nvCxnSpPr>
            <p:cNvPr id="44" name="Straight Connector 43"/>
            <p:cNvCxnSpPr/>
            <p:nvPr/>
          </p:nvCxnSpPr>
          <p:spPr bwMode="auto">
            <a:xfrm flipV="1">
              <a:off x="1752600" y="2667000"/>
              <a:ext cx="914399" cy="1383506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tx1"/>
              </a:outerShdw>
            </a:effectLst>
          </p:spPr>
        </p:cxnSp>
        <p:sp>
          <p:nvSpPr>
            <p:cNvPr id="45" name="TextBox 44"/>
            <p:cNvSpPr txBox="1"/>
            <p:nvPr/>
          </p:nvSpPr>
          <p:spPr>
            <a:xfrm>
              <a:off x="1447800" y="3200400"/>
              <a:ext cx="406448" cy="502324"/>
            </a:xfrm>
            <a:prstGeom prst="rect">
              <a:avLst/>
            </a:prstGeom>
            <a:noFill/>
          </p:spPr>
          <p:txBody>
            <a:bodyPr wrap="none" lIns="64288" tIns="32144" rIns="64288" bIns="32144" rtlCol="0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00200" y="4038601"/>
              <a:ext cx="406448" cy="502324"/>
            </a:xfrm>
            <a:prstGeom prst="rect">
              <a:avLst/>
            </a:prstGeom>
            <a:noFill/>
          </p:spPr>
          <p:txBody>
            <a:bodyPr wrap="none" lIns="64288" tIns="32144" rIns="64288" bIns="32144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514601" y="2285999"/>
              <a:ext cx="406448" cy="502324"/>
            </a:xfrm>
            <a:prstGeom prst="rect">
              <a:avLst/>
            </a:prstGeom>
            <a:noFill/>
          </p:spPr>
          <p:txBody>
            <a:bodyPr wrap="none" lIns="64288" tIns="32144" rIns="64288" bIns="32144" rtlCol="0">
              <a:spAutoFit/>
            </a:bodyPr>
            <a:lstStyle/>
            <a:p>
              <a:r>
                <a:rPr lang="en-US" sz="2000" dirty="0"/>
                <a:t>3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76600" y="2057400"/>
              <a:ext cx="406448" cy="502324"/>
            </a:xfrm>
            <a:prstGeom prst="rect">
              <a:avLst/>
            </a:prstGeom>
            <a:noFill/>
          </p:spPr>
          <p:txBody>
            <a:bodyPr wrap="none" lIns="64288" tIns="32144" rIns="64288" bIns="32144" rtlCol="0">
              <a:spAutoFit/>
            </a:bodyPr>
            <a:lstStyle/>
            <a:p>
              <a:r>
                <a:rPr lang="en-US" sz="2000" dirty="0"/>
                <a:t>5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1295400" y="3581400"/>
              <a:ext cx="2514600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 bwMode="auto">
            <a:xfrm>
              <a:off x="2667000" y="2667000"/>
              <a:ext cx="609600" cy="1143000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tx1"/>
              </a:outerShdw>
            </a:effectLst>
          </p:spPr>
        </p:cxnSp>
        <p:sp>
          <p:nvSpPr>
            <p:cNvPr id="55" name="TextBox 54"/>
            <p:cNvSpPr txBox="1"/>
            <p:nvPr/>
          </p:nvSpPr>
          <p:spPr>
            <a:xfrm>
              <a:off x="3124200" y="3886199"/>
              <a:ext cx="406448" cy="502324"/>
            </a:xfrm>
            <a:prstGeom prst="rect">
              <a:avLst/>
            </a:prstGeom>
            <a:noFill/>
          </p:spPr>
          <p:txBody>
            <a:bodyPr wrap="none" lIns="64288" tIns="32144" rIns="64288" bIns="32144" rtlCol="0">
              <a:spAutoFit/>
            </a:bodyPr>
            <a:lstStyle/>
            <a:p>
              <a:r>
                <a:rPr lang="en-US" sz="2000" dirty="0"/>
                <a:t>4</a:t>
              </a:r>
            </a:p>
          </p:txBody>
        </p:sp>
        <p:cxnSp>
          <p:nvCxnSpPr>
            <p:cNvPr id="56" name="Straight Connector 55"/>
            <p:cNvCxnSpPr>
              <a:endCxn id="50" idx="2"/>
            </p:cNvCxnSpPr>
            <p:nvPr/>
          </p:nvCxnSpPr>
          <p:spPr bwMode="auto">
            <a:xfrm flipV="1">
              <a:off x="3276600" y="2559724"/>
              <a:ext cx="203225" cy="1250277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tx1"/>
              </a:outerShdw>
            </a:effectLst>
          </p:spPr>
        </p:cxnSp>
        <p:sp>
          <p:nvSpPr>
            <p:cNvPr id="57" name="&quot;No&quot; Symbol 56"/>
            <p:cNvSpPr/>
            <p:nvPr/>
          </p:nvSpPr>
          <p:spPr>
            <a:xfrm>
              <a:off x="2743199" y="3124200"/>
              <a:ext cx="990600" cy="1066800"/>
            </a:xfrm>
            <a:prstGeom prst="noSmoking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1" y="3810001"/>
            <a:ext cx="2276475" cy="220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Box 70"/>
          <p:cNvSpPr txBox="1"/>
          <p:nvPr/>
        </p:nvSpPr>
        <p:spPr>
          <a:xfrm>
            <a:off x="6049109" y="4648201"/>
            <a:ext cx="464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en-US" sz="2400" b="1" dirty="0"/>
              <a:t>Wave 3 is often the longest, but </a:t>
            </a:r>
          </a:p>
          <a:p>
            <a:pPr marL="342900" indent="-342900"/>
            <a:r>
              <a:rPr lang="en-US" sz="2400" b="1" dirty="0"/>
              <a:t>it is never the shortest.  </a:t>
            </a:r>
          </a:p>
        </p:txBody>
      </p:sp>
    </p:spTree>
    <p:extLst>
      <p:ext uri="{BB962C8B-B14F-4D97-AF65-F5344CB8AC3E}">
        <p14:creationId xmlns:p14="http://schemas.microsoft.com/office/powerpoint/2010/main" val="244198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7" grpId="0"/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/>
          </p:cNvSpPr>
          <p:nvPr/>
        </p:nvSpPr>
        <p:spPr bwMode="auto">
          <a:xfrm>
            <a:off x="2819400" y="2209800"/>
            <a:ext cx="5943600" cy="3505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725" y="18256"/>
                </a:lnTo>
                <a:lnTo>
                  <a:pt x="1036" y="19612"/>
                </a:lnTo>
                <a:lnTo>
                  <a:pt x="1865" y="15816"/>
                </a:lnTo>
                <a:lnTo>
                  <a:pt x="2227" y="17081"/>
                </a:lnTo>
                <a:lnTo>
                  <a:pt x="3108" y="13647"/>
                </a:lnTo>
                <a:lnTo>
                  <a:pt x="3781" y="17443"/>
                </a:lnTo>
                <a:lnTo>
                  <a:pt x="4558" y="15183"/>
                </a:lnTo>
                <a:lnTo>
                  <a:pt x="5439" y="18798"/>
                </a:lnTo>
                <a:lnTo>
                  <a:pt x="7355" y="11116"/>
                </a:lnTo>
                <a:lnTo>
                  <a:pt x="8391" y="15364"/>
                </a:lnTo>
                <a:lnTo>
                  <a:pt x="11551" y="4338"/>
                </a:lnTo>
                <a:lnTo>
                  <a:pt x="12535" y="7321"/>
                </a:lnTo>
                <a:lnTo>
                  <a:pt x="14452" y="1717"/>
                </a:lnTo>
                <a:lnTo>
                  <a:pt x="15695" y="7863"/>
                </a:lnTo>
                <a:lnTo>
                  <a:pt x="16886" y="3796"/>
                </a:lnTo>
                <a:lnTo>
                  <a:pt x="17922" y="9309"/>
                </a:lnTo>
                <a:lnTo>
                  <a:pt x="18958" y="5513"/>
                </a:lnTo>
                <a:lnTo>
                  <a:pt x="19269" y="6959"/>
                </a:lnTo>
                <a:lnTo>
                  <a:pt x="20357" y="2259"/>
                </a:lnTo>
                <a:lnTo>
                  <a:pt x="20771" y="3344"/>
                </a:lnTo>
                <a:lnTo>
                  <a:pt x="21600" y="0"/>
                </a:lnTo>
              </a:path>
            </a:pathLst>
          </a:custGeom>
          <a:noFill/>
          <a:ln w="508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8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/>
          </p:cNvSpPr>
          <p:nvPr/>
        </p:nvSpPr>
        <p:spPr bwMode="auto">
          <a:xfrm>
            <a:off x="2362200" y="762001"/>
            <a:ext cx="5906104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Gill Sans" charset="0"/>
                <a:cs typeface="Gill Sans" charset="0"/>
              </a:rPr>
              <a:t>Multiple Degrees of a Trend</a:t>
            </a:r>
          </a:p>
        </p:txBody>
      </p:sp>
      <p:sp>
        <p:nvSpPr>
          <p:cNvPr id="8" name="Rectangle 26"/>
          <p:cNvSpPr>
            <a:spLocks/>
          </p:cNvSpPr>
          <p:nvPr/>
        </p:nvSpPr>
        <p:spPr bwMode="auto">
          <a:xfrm>
            <a:off x="6705600" y="1691046"/>
            <a:ext cx="312586" cy="4924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a typeface="Gill Sans" charset="0"/>
                <a:cs typeface="Gill Sans" charset="0"/>
              </a:rPr>
              <a:t>.3</a:t>
            </a:r>
          </a:p>
        </p:txBody>
      </p:sp>
      <p:sp>
        <p:nvSpPr>
          <p:cNvPr id="9" name="Rectangle 27"/>
          <p:cNvSpPr>
            <a:spLocks/>
          </p:cNvSpPr>
          <p:nvPr/>
        </p:nvSpPr>
        <p:spPr bwMode="auto">
          <a:xfrm>
            <a:off x="7612214" y="4097179"/>
            <a:ext cx="312586" cy="4924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a typeface="Gill Sans" charset="0"/>
                <a:cs typeface="Gill Sans" charset="0"/>
              </a:rPr>
              <a:t>.4</a:t>
            </a:r>
          </a:p>
        </p:txBody>
      </p:sp>
      <p:sp>
        <p:nvSpPr>
          <p:cNvPr id="10" name="Rectangle 28"/>
          <p:cNvSpPr>
            <a:spLocks/>
          </p:cNvSpPr>
          <p:nvPr/>
        </p:nvSpPr>
        <p:spPr bwMode="auto">
          <a:xfrm>
            <a:off x="8665217" y="1433037"/>
            <a:ext cx="312586" cy="4924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a typeface="Gill Sans" charset="0"/>
                <a:cs typeface="Gill Sans" charset="0"/>
              </a:rPr>
              <a:t>.5</a:t>
            </a:r>
          </a:p>
        </p:txBody>
      </p:sp>
      <p:sp>
        <p:nvSpPr>
          <p:cNvPr id="11" name="Rectangle 29"/>
          <p:cNvSpPr>
            <a:spLocks/>
          </p:cNvSpPr>
          <p:nvPr/>
        </p:nvSpPr>
        <p:spPr bwMode="auto">
          <a:xfrm>
            <a:off x="4191000" y="5577246"/>
            <a:ext cx="312586" cy="4924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a typeface="Gill Sans" charset="0"/>
                <a:cs typeface="Gill Sans" charset="0"/>
              </a:rPr>
              <a:t>.2</a:t>
            </a:r>
          </a:p>
        </p:txBody>
      </p:sp>
      <p:sp>
        <p:nvSpPr>
          <p:cNvPr id="12" name="Rectangle 30"/>
          <p:cNvSpPr>
            <a:spLocks/>
          </p:cNvSpPr>
          <p:nvPr/>
        </p:nvSpPr>
        <p:spPr bwMode="auto">
          <a:xfrm>
            <a:off x="3559817" y="3512999"/>
            <a:ext cx="312586" cy="4924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a typeface="Gill Sans" charset="0"/>
                <a:cs typeface="Gill Sans" charset="0"/>
              </a:rPr>
              <a:t>.1</a:t>
            </a:r>
          </a:p>
        </p:txBody>
      </p:sp>
      <p:sp>
        <p:nvSpPr>
          <p:cNvPr id="14" name="Rectangle 32"/>
          <p:cNvSpPr>
            <a:spLocks/>
          </p:cNvSpPr>
          <p:nvPr/>
        </p:nvSpPr>
        <p:spPr bwMode="auto">
          <a:xfrm>
            <a:off x="2764190" y="1816507"/>
            <a:ext cx="2769493" cy="4805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a typeface="Gill Sans" charset="0"/>
                <a:cs typeface="Gill Sans" charset="0"/>
              </a:rPr>
              <a:t>Largest Degree</a:t>
            </a:r>
          </a:p>
        </p:txBody>
      </p:sp>
      <p:sp>
        <p:nvSpPr>
          <p:cNvPr id="15" name="Rectangle 5"/>
          <p:cNvSpPr>
            <a:spLocks/>
          </p:cNvSpPr>
          <p:nvPr/>
        </p:nvSpPr>
        <p:spPr bwMode="auto">
          <a:xfrm>
            <a:off x="2971801" y="4800601"/>
            <a:ext cx="4571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16" name="Rectangle 6"/>
          <p:cNvSpPr>
            <a:spLocks/>
          </p:cNvSpPr>
          <p:nvPr/>
        </p:nvSpPr>
        <p:spPr bwMode="auto">
          <a:xfrm>
            <a:off x="3048000" y="54864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2</a:t>
            </a: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3276600" y="4419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3</a:t>
            </a:r>
          </a:p>
        </p:txBody>
      </p:sp>
      <p:sp>
        <p:nvSpPr>
          <p:cNvPr id="18" name="Rectangle 8"/>
          <p:cNvSpPr>
            <a:spLocks/>
          </p:cNvSpPr>
          <p:nvPr/>
        </p:nvSpPr>
        <p:spPr bwMode="auto">
          <a:xfrm>
            <a:off x="3429000" y="50292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4</a:t>
            </a:r>
          </a:p>
        </p:txBody>
      </p:sp>
      <p:sp>
        <p:nvSpPr>
          <p:cNvPr id="19" name="Rectangle 9"/>
          <p:cNvSpPr>
            <a:spLocks/>
          </p:cNvSpPr>
          <p:nvPr/>
        </p:nvSpPr>
        <p:spPr bwMode="auto">
          <a:xfrm>
            <a:off x="3657600" y="4038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5</a:t>
            </a:r>
          </a:p>
        </p:txBody>
      </p:sp>
      <p:sp>
        <p:nvSpPr>
          <p:cNvPr id="20" name="Rectangle 10"/>
          <p:cNvSpPr>
            <a:spLocks/>
          </p:cNvSpPr>
          <p:nvPr/>
        </p:nvSpPr>
        <p:spPr bwMode="auto">
          <a:xfrm>
            <a:off x="3810000" y="5105401"/>
            <a:ext cx="13305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21" name="Rectangle 11"/>
          <p:cNvSpPr>
            <a:spLocks/>
          </p:cNvSpPr>
          <p:nvPr/>
        </p:nvSpPr>
        <p:spPr bwMode="auto">
          <a:xfrm>
            <a:off x="4038600" y="4343401"/>
            <a:ext cx="12503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22" name="Rectangle 12"/>
          <p:cNvSpPr>
            <a:spLocks/>
          </p:cNvSpPr>
          <p:nvPr/>
        </p:nvSpPr>
        <p:spPr bwMode="auto">
          <a:xfrm>
            <a:off x="4267200" y="5334001"/>
            <a:ext cx="12343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23" name="Rectangle 13"/>
          <p:cNvSpPr>
            <a:spLocks/>
          </p:cNvSpPr>
          <p:nvPr/>
        </p:nvSpPr>
        <p:spPr bwMode="auto">
          <a:xfrm>
            <a:off x="4800600" y="3657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24" name="Rectangle 14"/>
          <p:cNvSpPr>
            <a:spLocks/>
          </p:cNvSpPr>
          <p:nvPr/>
        </p:nvSpPr>
        <p:spPr bwMode="auto">
          <a:xfrm>
            <a:off x="5105400" y="4800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2</a:t>
            </a:r>
          </a:p>
        </p:txBody>
      </p:sp>
      <p:sp>
        <p:nvSpPr>
          <p:cNvPr id="25" name="Rectangle 15"/>
          <p:cNvSpPr>
            <a:spLocks/>
          </p:cNvSpPr>
          <p:nvPr/>
        </p:nvSpPr>
        <p:spPr bwMode="auto">
          <a:xfrm>
            <a:off x="5943600" y="25908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3</a:t>
            </a:r>
          </a:p>
        </p:txBody>
      </p:sp>
      <p:sp>
        <p:nvSpPr>
          <p:cNvPr id="26" name="Rectangle 16"/>
          <p:cNvSpPr>
            <a:spLocks/>
          </p:cNvSpPr>
          <p:nvPr/>
        </p:nvSpPr>
        <p:spPr bwMode="auto">
          <a:xfrm>
            <a:off x="6248400" y="35052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4</a:t>
            </a:r>
          </a:p>
        </p:txBody>
      </p:sp>
      <p:sp>
        <p:nvSpPr>
          <p:cNvPr id="28" name="Rectangle 17"/>
          <p:cNvSpPr>
            <a:spLocks/>
          </p:cNvSpPr>
          <p:nvPr/>
        </p:nvSpPr>
        <p:spPr bwMode="auto">
          <a:xfrm>
            <a:off x="6781800" y="2133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5</a:t>
            </a:r>
          </a:p>
        </p:txBody>
      </p:sp>
      <p:sp>
        <p:nvSpPr>
          <p:cNvPr id="29" name="Rectangle 18"/>
          <p:cNvSpPr>
            <a:spLocks/>
          </p:cNvSpPr>
          <p:nvPr/>
        </p:nvSpPr>
        <p:spPr bwMode="auto">
          <a:xfrm>
            <a:off x="7086600" y="3581401"/>
            <a:ext cx="13305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30" name="Rectangle 19"/>
          <p:cNvSpPr>
            <a:spLocks/>
          </p:cNvSpPr>
          <p:nvPr/>
        </p:nvSpPr>
        <p:spPr bwMode="auto">
          <a:xfrm>
            <a:off x="7391400" y="2438401"/>
            <a:ext cx="12503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31" name="Rectangle 20"/>
          <p:cNvSpPr>
            <a:spLocks/>
          </p:cNvSpPr>
          <p:nvPr/>
        </p:nvSpPr>
        <p:spPr bwMode="auto">
          <a:xfrm>
            <a:off x="7696200" y="3810001"/>
            <a:ext cx="12343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32" name="Rectangle 21"/>
          <p:cNvSpPr>
            <a:spLocks/>
          </p:cNvSpPr>
          <p:nvPr/>
        </p:nvSpPr>
        <p:spPr bwMode="auto">
          <a:xfrm>
            <a:off x="7924800" y="27432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33" name="Rectangle 22"/>
          <p:cNvSpPr>
            <a:spLocks/>
          </p:cNvSpPr>
          <p:nvPr/>
        </p:nvSpPr>
        <p:spPr bwMode="auto">
          <a:xfrm>
            <a:off x="8077200" y="34290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2</a:t>
            </a:r>
          </a:p>
        </p:txBody>
      </p:sp>
      <p:sp>
        <p:nvSpPr>
          <p:cNvPr id="34" name="Rectangle 23"/>
          <p:cNvSpPr>
            <a:spLocks/>
          </p:cNvSpPr>
          <p:nvPr/>
        </p:nvSpPr>
        <p:spPr bwMode="auto">
          <a:xfrm>
            <a:off x="8305800" y="22098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3</a:t>
            </a:r>
          </a:p>
        </p:txBody>
      </p:sp>
      <p:sp>
        <p:nvSpPr>
          <p:cNvPr id="35" name="Rectangle 24"/>
          <p:cNvSpPr>
            <a:spLocks/>
          </p:cNvSpPr>
          <p:nvPr/>
        </p:nvSpPr>
        <p:spPr bwMode="auto">
          <a:xfrm>
            <a:off x="8534400" y="28194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4</a:t>
            </a:r>
          </a:p>
        </p:txBody>
      </p:sp>
      <p:sp>
        <p:nvSpPr>
          <p:cNvPr id="36" name="Rectangle 25"/>
          <p:cNvSpPr>
            <a:spLocks/>
          </p:cNvSpPr>
          <p:nvPr/>
        </p:nvSpPr>
        <p:spPr bwMode="auto">
          <a:xfrm>
            <a:off x="8763000" y="19050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5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294877" y="2000682"/>
            <a:ext cx="1264206" cy="121250"/>
          </a:xfrm>
          <a:prstGeom prst="straightConnector1">
            <a:avLst/>
          </a:prstGeom>
          <a:ln w="4445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080524" y="2560636"/>
            <a:ext cx="2532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50000"/>
                  </a:schemeClr>
                </a:solidFill>
                <a:ea typeface="Gill Sans" charset="0"/>
                <a:cs typeface="Gill Sans" charset="0"/>
              </a:rPr>
              <a:t>Smallest Degree</a:t>
            </a:r>
            <a:endParaRPr lang="en-US" dirty="0">
              <a:solidFill>
                <a:schemeClr val="accent4">
                  <a:lumMod val="50000"/>
                </a:schemeClr>
              </a:solidFill>
              <a:ea typeface="Gill Sans" charset="0"/>
              <a:cs typeface="Gill Sans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582870" y="2735997"/>
            <a:ext cx="1264206" cy="121250"/>
          </a:xfrm>
          <a:prstGeom prst="straightConnector1">
            <a:avLst/>
          </a:prstGeom>
          <a:ln w="44450">
            <a:solidFill>
              <a:schemeClr val="accent4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7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6000" decel="4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/>
          </p:cNvSpPr>
          <p:nvPr/>
        </p:nvSpPr>
        <p:spPr bwMode="auto">
          <a:xfrm>
            <a:off x="2819400" y="2209800"/>
            <a:ext cx="5943600" cy="3505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725" y="18256"/>
                </a:lnTo>
                <a:lnTo>
                  <a:pt x="1036" y="19612"/>
                </a:lnTo>
                <a:lnTo>
                  <a:pt x="1865" y="15816"/>
                </a:lnTo>
                <a:lnTo>
                  <a:pt x="2227" y="17081"/>
                </a:lnTo>
                <a:lnTo>
                  <a:pt x="3108" y="13647"/>
                </a:lnTo>
                <a:lnTo>
                  <a:pt x="3781" y="17443"/>
                </a:lnTo>
                <a:lnTo>
                  <a:pt x="4558" y="15183"/>
                </a:lnTo>
                <a:lnTo>
                  <a:pt x="5439" y="18798"/>
                </a:lnTo>
                <a:lnTo>
                  <a:pt x="7355" y="11116"/>
                </a:lnTo>
                <a:lnTo>
                  <a:pt x="8391" y="15364"/>
                </a:lnTo>
                <a:lnTo>
                  <a:pt x="11551" y="4338"/>
                </a:lnTo>
                <a:lnTo>
                  <a:pt x="12535" y="7321"/>
                </a:lnTo>
                <a:lnTo>
                  <a:pt x="14452" y="1717"/>
                </a:lnTo>
                <a:lnTo>
                  <a:pt x="15695" y="7863"/>
                </a:lnTo>
                <a:lnTo>
                  <a:pt x="16886" y="3796"/>
                </a:lnTo>
                <a:lnTo>
                  <a:pt x="17922" y="9309"/>
                </a:lnTo>
                <a:lnTo>
                  <a:pt x="18958" y="5513"/>
                </a:lnTo>
                <a:lnTo>
                  <a:pt x="19269" y="6959"/>
                </a:lnTo>
                <a:lnTo>
                  <a:pt x="20357" y="2259"/>
                </a:lnTo>
                <a:lnTo>
                  <a:pt x="20771" y="3344"/>
                </a:lnTo>
                <a:lnTo>
                  <a:pt x="21600" y="0"/>
                </a:lnTo>
              </a:path>
            </a:pathLst>
          </a:custGeom>
          <a:noFill/>
          <a:ln w="508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8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/>
          </p:cNvSpPr>
          <p:nvPr/>
        </p:nvSpPr>
        <p:spPr bwMode="auto">
          <a:xfrm>
            <a:off x="2362201" y="762001"/>
            <a:ext cx="4349589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Gill Sans" charset="0"/>
                <a:cs typeface="Gill Sans" charset="0"/>
              </a:rPr>
              <a:t>3 Degrees of a Trend</a:t>
            </a:r>
          </a:p>
        </p:txBody>
      </p:sp>
      <p:sp>
        <p:nvSpPr>
          <p:cNvPr id="8" name="Rectangle 26"/>
          <p:cNvSpPr>
            <a:spLocks/>
          </p:cNvSpPr>
          <p:nvPr/>
        </p:nvSpPr>
        <p:spPr bwMode="auto">
          <a:xfrm>
            <a:off x="6705600" y="17526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.3</a:t>
            </a:r>
          </a:p>
        </p:txBody>
      </p:sp>
      <p:sp>
        <p:nvSpPr>
          <p:cNvPr id="9" name="Rectangle 27"/>
          <p:cNvSpPr>
            <a:spLocks/>
          </p:cNvSpPr>
          <p:nvPr/>
        </p:nvSpPr>
        <p:spPr bwMode="auto">
          <a:xfrm>
            <a:off x="7620000" y="40386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.4</a:t>
            </a:r>
          </a:p>
        </p:txBody>
      </p:sp>
      <p:sp>
        <p:nvSpPr>
          <p:cNvPr id="10" name="Rectangle 28"/>
          <p:cNvSpPr>
            <a:spLocks/>
          </p:cNvSpPr>
          <p:nvPr/>
        </p:nvSpPr>
        <p:spPr bwMode="auto">
          <a:xfrm>
            <a:off x="8686800" y="16002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.5</a:t>
            </a:r>
          </a:p>
        </p:txBody>
      </p:sp>
      <p:sp>
        <p:nvSpPr>
          <p:cNvPr id="11" name="Rectangle 29"/>
          <p:cNvSpPr>
            <a:spLocks/>
          </p:cNvSpPr>
          <p:nvPr/>
        </p:nvSpPr>
        <p:spPr bwMode="auto">
          <a:xfrm>
            <a:off x="4191000" y="56388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.2</a:t>
            </a:r>
          </a:p>
        </p:txBody>
      </p:sp>
      <p:sp>
        <p:nvSpPr>
          <p:cNvPr id="12" name="Rectangle 30"/>
          <p:cNvSpPr>
            <a:spLocks/>
          </p:cNvSpPr>
          <p:nvPr/>
        </p:nvSpPr>
        <p:spPr bwMode="auto">
          <a:xfrm>
            <a:off x="3581400" y="36576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.1</a:t>
            </a:r>
          </a:p>
        </p:txBody>
      </p:sp>
      <p:sp>
        <p:nvSpPr>
          <p:cNvPr id="13" name="Rectangle 31"/>
          <p:cNvSpPr>
            <a:spLocks/>
          </p:cNvSpPr>
          <p:nvPr/>
        </p:nvSpPr>
        <p:spPr bwMode="auto">
          <a:xfrm>
            <a:off x="8763000" y="1143001"/>
            <a:ext cx="457200" cy="6318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800" b="1" u="sng" dirty="0">
                <a:solidFill>
                  <a:srgbClr val="25714B"/>
                </a:solidFill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14" name="Rectangle 32"/>
          <p:cNvSpPr>
            <a:spLocks/>
          </p:cNvSpPr>
          <p:nvPr/>
        </p:nvSpPr>
        <p:spPr bwMode="auto">
          <a:xfrm>
            <a:off x="6096000" y="4495800"/>
            <a:ext cx="5029200" cy="201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algn="ctr"/>
            <a:r>
              <a:rPr lang="en-US" sz="2800" u="sng" dirty="0">
                <a:ea typeface="Gill Sans" charset="0"/>
                <a:cs typeface="Gill Sans" charset="0"/>
              </a:rPr>
              <a:t>3 Degrees Of Trend</a:t>
            </a:r>
            <a:endParaRPr lang="en-US" sz="2800" dirty="0">
              <a:ea typeface="Gill Sans" charset="0"/>
              <a:cs typeface="Gill Sans" charset="0"/>
            </a:endParaRPr>
          </a:p>
          <a:p>
            <a:pPr algn="ctr"/>
            <a:r>
              <a:rPr lang="en-US" sz="2800" b="1" dirty="0">
                <a:solidFill>
                  <a:srgbClr val="25714B"/>
                </a:solidFill>
                <a:ea typeface="Gill Sans" charset="0"/>
                <a:cs typeface="Gill Sans" charset="0"/>
              </a:rPr>
              <a:t>Largest: </a:t>
            </a:r>
            <a:r>
              <a:rPr lang="en-US" sz="2800" b="1" u="sng" dirty="0">
                <a:solidFill>
                  <a:srgbClr val="25714B"/>
                </a:solidFill>
                <a:ea typeface="Gill Sans" charset="0"/>
                <a:cs typeface="Gill Sans" charset="0"/>
              </a:rPr>
              <a:t>1</a:t>
            </a:r>
            <a:r>
              <a:rPr lang="en-US" sz="2800" b="1" dirty="0">
                <a:solidFill>
                  <a:srgbClr val="25714B"/>
                </a:solidFill>
                <a:ea typeface="Gill Sans" charset="0"/>
                <a:cs typeface="Gill Sans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Middle: .5</a:t>
            </a:r>
          </a:p>
          <a:p>
            <a:pPr algn="ctr"/>
            <a:r>
              <a:rPr lang="en-US" dirty="0">
                <a:ea typeface="Gill Sans" charset="0"/>
                <a:cs typeface="Gill Sans" charset="0"/>
              </a:rPr>
              <a:t>Smallest: 5</a:t>
            </a:r>
          </a:p>
        </p:txBody>
      </p:sp>
      <p:sp>
        <p:nvSpPr>
          <p:cNvPr id="15" name="Rectangle 5"/>
          <p:cNvSpPr>
            <a:spLocks/>
          </p:cNvSpPr>
          <p:nvPr/>
        </p:nvSpPr>
        <p:spPr bwMode="auto">
          <a:xfrm>
            <a:off x="2971801" y="4800601"/>
            <a:ext cx="4571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16" name="Rectangle 6"/>
          <p:cNvSpPr>
            <a:spLocks/>
          </p:cNvSpPr>
          <p:nvPr/>
        </p:nvSpPr>
        <p:spPr bwMode="auto">
          <a:xfrm>
            <a:off x="3048000" y="54864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2</a:t>
            </a: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3276600" y="4419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3</a:t>
            </a:r>
          </a:p>
        </p:txBody>
      </p:sp>
      <p:sp>
        <p:nvSpPr>
          <p:cNvPr id="18" name="Rectangle 8"/>
          <p:cNvSpPr>
            <a:spLocks/>
          </p:cNvSpPr>
          <p:nvPr/>
        </p:nvSpPr>
        <p:spPr bwMode="auto">
          <a:xfrm>
            <a:off x="3429000" y="50292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4</a:t>
            </a:r>
          </a:p>
        </p:txBody>
      </p:sp>
      <p:sp>
        <p:nvSpPr>
          <p:cNvPr id="19" name="Rectangle 9"/>
          <p:cNvSpPr>
            <a:spLocks/>
          </p:cNvSpPr>
          <p:nvPr/>
        </p:nvSpPr>
        <p:spPr bwMode="auto">
          <a:xfrm>
            <a:off x="3657600" y="4038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5</a:t>
            </a:r>
          </a:p>
        </p:txBody>
      </p:sp>
      <p:sp>
        <p:nvSpPr>
          <p:cNvPr id="20" name="Rectangle 10"/>
          <p:cNvSpPr>
            <a:spLocks/>
          </p:cNvSpPr>
          <p:nvPr/>
        </p:nvSpPr>
        <p:spPr bwMode="auto">
          <a:xfrm>
            <a:off x="3810000" y="5105401"/>
            <a:ext cx="13305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21" name="Rectangle 11"/>
          <p:cNvSpPr>
            <a:spLocks/>
          </p:cNvSpPr>
          <p:nvPr/>
        </p:nvSpPr>
        <p:spPr bwMode="auto">
          <a:xfrm>
            <a:off x="4038600" y="4343401"/>
            <a:ext cx="12503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22" name="Rectangle 12"/>
          <p:cNvSpPr>
            <a:spLocks/>
          </p:cNvSpPr>
          <p:nvPr/>
        </p:nvSpPr>
        <p:spPr bwMode="auto">
          <a:xfrm>
            <a:off x="4267200" y="5334001"/>
            <a:ext cx="12343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23" name="Rectangle 13"/>
          <p:cNvSpPr>
            <a:spLocks/>
          </p:cNvSpPr>
          <p:nvPr/>
        </p:nvSpPr>
        <p:spPr bwMode="auto">
          <a:xfrm>
            <a:off x="4800600" y="3657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24" name="Rectangle 14"/>
          <p:cNvSpPr>
            <a:spLocks/>
          </p:cNvSpPr>
          <p:nvPr/>
        </p:nvSpPr>
        <p:spPr bwMode="auto">
          <a:xfrm>
            <a:off x="5105400" y="4800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2</a:t>
            </a:r>
          </a:p>
        </p:txBody>
      </p:sp>
      <p:sp>
        <p:nvSpPr>
          <p:cNvPr id="25" name="Rectangle 15"/>
          <p:cNvSpPr>
            <a:spLocks/>
          </p:cNvSpPr>
          <p:nvPr/>
        </p:nvSpPr>
        <p:spPr bwMode="auto">
          <a:xfrm>
            <a:off x="5943600" y="25908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3</a:t>
            </a:r>
          </a:p>
        </p:txBody>
      </p:sp>
      <p:sp>
        <p:nvSpPr>
          <p:cNvPr id="26" name="Rectangle 16"/>
          <p:cNvSpPr>
            <a:spLocks/>
          </p:cNvSpPr>
          <p:nvPr/>
        </p:nvSpPr>
        <p:spPr bwMode="auto">
          <a:xfrm>
            <a:off x="6248400" y="35052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4</a:t>
            </a:r>
          </a:p>
        </p:txBody>
      </p:sp>
      <p:sp>
        <p:nvSpPr>
          <p:cNvPr id="28" name="Rectangle 17"/>
          <p:cNvSpPr>
            <a:spLocks/>
          </p:cNvSpPr>
          <p:nvPr/>
        </p:nvSpPr>
        <p:spPr bwMode="auto">
          <a:xfrm>
            <a:off x="6781800" y="2133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5</a:t>
            </a:r>
          </a:p>
        </p:txBody>
      </p:sp>
      <p:sp>
        <p:nvSpPr>
          <p:cNvPr id="29" name="Rectangle 18"/>
          <p:cNvSpPr>
            <a:spLocks/>
          </p:cNvSpPr>
          <p:nvPr/>
        </p:nvSpPr>
        <p:spPr bwMode="auto">
          <a:xfrm>
            <a:off x="7086600" y="3581401"/>
            <a:ext cx="13305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30" name="Rectangle 19"/>
          <p:cNvSpPr>
            <a:spLocks/>
          </p:cNvSpPr>
          <p:nvPr/>
        </p:nvSpPr>
        <p:spPr bwMode="auto">
          <a:xfrm>
            <a:off x="7391400" y="2438401"/>
            <a:ext cx="12503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31" name="Rectangle 20"/>
          <p:cNvSpPr>
            <a:spLocks/>
          </p:cNvSpPr>
          <p:nvPr/>
        </p:nvSpPr>
        <p:spPr bwMode="auto">
          <a:xfrm>
            <a:off x="7696200" y="3810001"/>
            <a:ext cx="12343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32" name="Rectangle 21"/>
          <p:cNvSpPr>
            <a:spLocks/>
          </p:cNvSpPr>
          <p:nvPr/>
        </p:nvSpPr>
        <p:spPr bwMode="auto">
          <a:xfrm>
            <a:off x="7924800" y="27432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33" name="Rectangle 22"/>
          <p:cNvSpPr>
            <a:spLocks/>
          </p:cNvSpPr>
          <p:nvPr/>
        </p:nvSpPr>
        <p:spPr bwMode="auto">
          <a:xfrm>
            <a:off x="8077200" y="34290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2</a:t>
            </a:r>
          </a:p>
        </p:txBody>
      </p:sp>
      <p:sp>
        <p:nvSpPr>
          <p:cNvPr id="34" name="Rectangle 23"/>
          <p:cNvSpPr>
            <a:spLocks/>
          </p:cNvSpPr>
          <p:nvPr/>
        </p:nvSpPr>
        <p:spPr bwMode="auto">
          <a:xfrm>
            <a:off x="8305800" y="22098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3</a:t>
            </a:r>
          </a:p>
        </p:txBody>
      </p:sp>
      <p:sp>
        <p:nvSpPr>
          <p:cNvPr id="35" name="Rectangle 24"/>
          <p:cNvSpPr>
            <a:spLocks/>
          </p:cNvSpPr>
          <p:nvPr/>
        </p:nvSpPr>
        <p:spPr bwMode="auto">
          <a:xfrm>
            <a:off x="8534400" y="28194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4</a:t>
            </a:r>
          </a:p>
        </p:txBody>
      </p:sp>
      <p:sp>
        <p:nvSpPr>
          <p:cNvPr id="36" name="Rectangle 25"/>
          <p:cNvSpPr>
            <a:spLocks/>
          </p:cNvSpPr>
          <p:nvPr/>
        </p:nvSpPr>
        <p:spPr bwMode="auto">
          <a:xfrm>
            <a:off x="8763000" y="19050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82212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/>
          </p:cNvSpPr>
          <p:nvPr/>
        </p:nvSpPr>
        <p:spPr bwMode="auto">
          <a:xfrm>
            <a:off x="2819400" y="2209800"/>
            <a:ext cx="5943600" cy="3505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725" y="18256"/>
                </a:lnTo>
                <a:lnTo>
                  <a:pt x="1036" y="19612"/>
                </a:lnTo>
                <a:lnTo>
                  <a:pt x="1865" y="15816"/>
                </a:lnTo>
                <a:lnTo>
                  <a:pt x="2227" y="17081"/>
                </a:lnTo>
                <a:lnTo>
                  <a:pt x="3108" y="13647"/>
                </a:lnTo>
                <a:lnTo>
                  <a:pt x="3781" y="17443"/>
                </a:lnTo>
                <a:lnTo>
                  <a:pt x="4558" y="15183"/>
                </a:lnTo>
                <a:lnTo>
                  <a:pt x="5439" y="18798"/>
                </a:lnTo>
                <a:lnTo>
                  <a:pt x="7355" y="11116"/>
                </a:lnTo>
                <a:lnTo>
                  <a:pt x="8391" y="15364"/>
                </a:lnTo>
                <a:lnTo>
                  <a:pt x="11551" y="4338"/>
                </a:lnTo>
                <a:lnTo>
                  <a:pt x="12535" y="7321"/>
                </a:lnTo>
                <a:lnTo>
                  <a:pt x="14452" y="1717"/>
                </a:lnTo>
                <a:lnTo>
                  <a:pt x="15695" y="7863"/>
                </a:lnTo>
                <a:lnTo>
                  <a:pt x="16886" y="3796"/>
                </a:lnTo>
                <a:lnTo>
                  <a:pt x="17922" y="9309"/>
                </a:lnTo>
                <a:lnTo>
                  <a:pt x="18958" y="5513"/>
                </a:lnTo>
                <a:lnTo>
                  <a:pt x="19269" y="6959"/>
                </a:lnTo>
                <a:lnTo>
                  <a:pt x="20357" y="2259"/>
                </a:lnTo>
                <a:lnTo>
                  <a:pt x="20771" y="3344"/>
                </a:lnTo>
                <a:lnTo>
                  <a:pt x="21600" y="0"/>
                </a:lnTo>
              </a:path>
            </a:pathLst>
          </a:custGeom>
          <a:noFill/>
          <a:ln w="508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8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/>
          </p:cNvSpPr>
          <p:nvPr/>
        </p:nvSpPr>
        <p:spPr bwMode="auto">
          <a:xfrm>
            <a:off x="2362201" y="762001"/>
            <a:ext cx="4349589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Gill Sans" charset="0"/>
                <a:cs typeface="Gill Sans" charset="0"/>
              </a:rPr>
              <a:t>3 Degrees of a Trend</a:t>
            </a:r>
          </a:p>
        </p:txBody>
      </p:sp>
      <p:sp>
        <p:nvSpPr>
          <p:cNvPr id="8" name="Rectangle 26"/>
          <p:cNvSpPr>
            <a:spLocks/>
          </p:cNvSpPr>
          <p:nvPr/>
        </p:nvSpPr>
        <p:spPr bwMode="auto">
          <a:xfrm>
            <a:off x="6705600" y="17526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.3</a:t>
            </a:r>
          </a:p>
        </p:txBody>
      </p:sp>
      <p:sp>
        <p:nvSpPr>
          <p:cNvPr id="9" name="Rectangle 27"/>
          <p:cNvSpPr>
            <a:spLocks/>
          </p:cNvSpPr>
          <p:nvPr/>
        </p:nvSpPr>
        <p:spPr bwMode="auto">
          <a:xfrm>
            <a:off x="7620000" y="40386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.4</a:t>
            </a:r>
          </a:p>
        </p:txBody>
      </p:sp>
      <p:sp>
        <p:nvSpPr>
          <p:cNvPr id="10" name="Rectangle 28"/>
          <p:cNvSpPr>
            <a:spLocks/>
          </p:cNvSpPr>
          <p:nvPr/>
        </p:nvSpPr>
        <p:spPr bwMode="auto">
          <a:xfrm>
            <a:off x="8686800" y="16002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.5</a:t>
            </a:r>
          </a:p>
        </p:txBody>
      </p:sp>
      <p:sp>
        <p:nvSpPr>
          <p:cNvPr id="11" name="Rectangle 29"/>
          <p:cNvSpPr>
            <a:spLocks/>
          </p:cNvSpPr>
          <p:nvPr/>
        </p:nvSpPr>
        <p:spPr bwMode="auto">
          <a:xfrm>
            <a:off x="4191000" y="56388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.2</a:t>
            </a:r>
          </a:p>
        </p:txBody>
      </p:sp>
      <p:sp>
        <p:nvSpPr>
          <p:cNvPr id="12" name="Rectangle 30"/>
          <p:cNvSpPr>
            <a:spLocks/>
          </p:cNvSpPr>
          <p:nvPr/>
        </p:nvSpPr>
        <p:spPr bwMode="auto">
          <a:xfrm>
            <a:off x="3581400" y="36576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.1</a:t>
            </a:r>
          </a:p>
        </p:txBody>
      </p:sp>
      <p:sp>
        <p:nvSpPr>
          <p:cNvPr id="13" name="Rectangle 31"/>
          <p:cNvSpPr>
            <a:spLocks/>
          </p:cNvSpPr>
          <p:nvPr/>
        </p:nvSpPr>
        <p:spPr bwMode="auto">
          <a:xfrm>
            <a:off x="8763000" y="1143001"/>
            <a:ext cx="457200" cy="6318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800" b="1" u="sng" dirty="0">
                <a:solidFill>
                  <a:srgbClr val="25714B"/>
                </a:solidFill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14" name="Rectangle 32"/>
          <p:cNvSpPr>
            <a:spLocks/>
          </p:cNvSpPr>
          <p:nvPr/>
        </p:nvSpPr>
        <p:spPr bwMode="auto">
          <a:xfrm>
            <a:off x="6096000" y="4495800"/>
            <a:ext cx="5029200" cy="201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algn="ctr"/>
            <a:r>
              <a:rPr lang="en-US" sz="2800" u="sng" dirty="0">
                <a:ea typeface="Gill Sans" charset="0"/>
                <a:cs typeface="Gill Sans" charset="0"/>
              </a:rPr>
              <a:t>3 Degrees Of Trend</a:t>
            </a:r>
            <a:endParaRPr lang="en-US" sz="2800" dirty="0">
              <a:ea typeface="Gill Sans" charset="0"/>
              <a:cs typeface="Gill Sans" charset="0"/>
            </a:endParaRPr>
          </a:p>
          <a:p>
            <a:pPr algn="ctr"/>
            <a:r>
              <a:rPr lang="en-US" sz="2800" b="1" dirty="0">
                <a:solidFill>
                  <a:srgbClr val="25714B"/>
                </a:solidFill>
                <a:ea typeface="Gill Sans" charset="0"/>
                <a:cs typeface="Gill Sans" charset="0"/>
              </a:rPr>
              <a:t>Largest: </a:t>
            </a:r>
            <a:r>
              <a:rPr lang="en-US" sz="2800" b="1" u="sng" dirty="0">
                <a:solidFill>
                  <a:srgbClr val="25714B"/>
                </a:solidFill>
                <a:ea typeface="Gill Sans" charset="0"/>
                <a:cs typeface="Gill Sans" charset="0"/>
              </a:rPr>
              <a:t>1</a:t>
            </a:r>
            <a:r>
              <a:rPr lang="en-US" sz="2800" b="1" dirty="0">
                <a:solidFill>
                  <a:srgbClr val="25714B"/>
                </a:solidFill>
                <a:ea typeface="Gill Sans" charset="0"/>
                <a:cs typeface="Gill Sans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Middle: .5</a:t>
            </a:r>
          </a:p>
          <a:p>
            <a:pPr algn="ctr"/>
            <a:r>
              <a:rPr lang="en-US" dirty="0">
                <a:ea typeface="Gill Sans" charset="0"/>
                <a:cs typeface="Gill Sans" charset="0"/>
              </a:rPr>
              <a:t>Smallest: 5</a:t>
            </a:r>
          </a:p>
        </p:txBody>
      </p:sp>
      <p:sp>
        <p:nvSpPr>
          <p:cNvPr id="15" name="Rectangle 5"/>
          <p:cNvSpPr>
            <a:spLocks/>
          </p:cNvSpPr>
          <p:nvPr/>
        </p:nvSpPr>
        <p:spPr bwMode="auto">
          <a:xfrm>
            <a:off x="2971801" y="4800601"/>
            <a:ext cx="4571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16" name="Rectangle 6"/>
          <p:cNvSpPr>
            <a:spLocks/>
          </p:cNvSpPr>
          <p:nvPr/>
        </p:nvSpPr>
        <p:spPr bwMode="auto">
          <a:xfrm>
            <a:off x="3048000" y="54864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2</a:t>
            </a: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3276600" y="4419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3</a:t>
            </a:r>
          </a:p>
        </p:txBody>
      </p:sp>
      <p:sp>
        <p:nvSpPr>
          <p:cNvPr id="18" name="Rectangle 8"/>
          <p:cNvSpPr>
            <a:spLocks/>
          </p:cNvSpPr>
          <p:nvPr/>
        </p:nvSpPr>
        <p:spPr bwMode="auto">
          <a:xfrm>
            <a:off x="3429000" y="50292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4</a:t>
            </a:r>
          </a:p>
        </p:txBody>
      </p:sp>
      <p:sp>
        <p:nvSpPr>
          <p:cNvPr id="19" name="Rectangle 9"/>
          <p:cNvSpPr>
            <a:spLocks/>
          </p:cNvSpPr>
          <p:nvPr/>
        </p:nvSpPr>
        <p:spPr bwMode="auto">
          <a:xfrm>
            <a:off x="3657600" y="4038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5</a:t>
            </a:r>
          </a:p>
        </p:txBody>
      </p:sp>
      <p:sp>
        <p:nvSpPr>
          <p:cNvPr id="20" name="Rectangle 10"/>
          <p:cNvSpPr>
            <a:spLocks/>
          </p:cNvSpPr>
          <p:nvPr/>
        </p:nvSpPr>
        <p:spPr bwMode="auto">
          <a:xfrm>
            <a:off x="3810000" y="5105401"/>
            <a:ext cx="13305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21" name="Rectangle 11"/>
          <p:cNvSpPr>
            <a:spLocks/>
          </p:cNvSpPr>
          <p:nvPr/>
        </p:nvSpPr>
        <p:spPr bwMode="auto">
          <a:xfrm>
            <a:off x="4038600" y="4343401"/>
            <a:ext cx="12503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22" name="Rectangle 12"/>
          <p:cNvSpPr>
            <a:spLocks/>
          </p:cNvSpPr>
          <p:nvPr/>
        </p:nvSpPr>
        <p:spPr bwMode="auto">
          <a:xfrm>
            <a:off x="4267200" y="5334001"/>
            <a:ext cx="12343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23" name="Rectangle 13"/>
          <p:cNvSpPr>
            <a:spLocks/>
          </p:cNvSpPr>
          <p:nvPr/>
        </p:nvSpPr>
        <p:spPr bwMode="auto">
          <a:xfrm>
            <a:off x="4800600" y="3657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24" name="Rectangle 14"/>
          <p:cNvSpPr>
            <a:spLocks/>
          </p:cNvSpPr>
          <p:nvPr/>
        </p:nvSpPr>
        <p:spPr bwMode="auto">
          <a:xfrm>
            <a:off x="5105400" y="4800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2</a:t>
            </a:r>
          </a:p>
        </p:txBody>
      </p:sp>
      <p:sp>
        <p:nvSpPr>
          <p:cNvPr id="25" name="Rectangle 15"/>
          <p:cNvSpPr>
            <a:spLocks/>
          </p:cNvSpPr>
          <p:nvPr/>
        </p:nvSpPr>
        <p:spPr bwMode="auto">
          <a:xfrm>
            <a:off x="5943600" y="25908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3</a:t>
            </a:r>
          </a:p>
        </p:txBody>
      </p:sp>
      <p:sp>
        <p:nvSpPr>
          <p:cNvPr id="26" name="Rectangle 16"/>
          <p:cNvSpPr>
            <a:spLocks/>
          </p:cNvSpPr>
          <p:nvPr/>
        </p:nvSpPr>
        <p:spPr bwMode="auto">
          <a:xfrm>
            <a:off x="6248400" y="35052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4</a:t>
            </a:r>
          </a:p>
        </p:txBody>
      </p:sp>
      <p:sp>
        <p:nvSpPr>
          <p:cNvPr id="28" name="Rectangle 17"/>
          <p:cNvSpPr>
            <a:spLocks/>
          </p:cNvSpPr>
          <p:nvPr/>
        </p:nvSpPr>
        <p:spPr bwMode="auto">
          <a:xfrm>
            <a:off x="6781800" y="2133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5</a:t>
            </a:r>
          </a:p>
        </p:txBody>
      </p:sp>
      <p:sp>
        <p:nvSpPr>
          <p:cNvPr id="29" name="Rectangle 18"/>
          <p:cNvSpPr>
            <a:spLocks/>
          </p:cNvSpPr>
          <p:nvPr/>
        </p:nvSpPr>
        <p:spPr bwMode="auto">
          <a:xfrm>
            <a:off x="7086600" y="3581401"/>
            <a:ext cx="13305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30" name="Rectangle 19"/>
          <p:cNvSpPr>
            <a:spLocks/>
          </p:cNvSpPr>
          <p:nvPr/>
        </p:nvSpPr>
        <p:spPr bwMode="auto">
          <a:xfrm>
            <a:off x="7391400" y="2438401"/>
            <a:ext cx="12503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31" name="Rectangle 20"/>
          <p:cNvSpPr>
            <a:spLocks/>
          </p:cNvSpPr>
          <p:nvPr/>
        </p:nvSpPr>
        <p:spPr bwMode="auto">
          <a:xfrm>
            <a:off x="7696200" y="3810001"/>
            <a:ext cx="12343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32" name="Rectangle 21"/>
          <p:cNvSpPr>
            <a:spLocks/>
          </p:cNvSpPr>
          <p:nvPr/>
        </p:nvSpPr>
        <p:spPr bwMode="auto">
          <a:xfrm>
            <a:off x="7924800" y="27432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33" name="Rectangle 22"/>
          <p:cNvSpPr>
            <a:spLocks/>
          </p:cNvSpPr>
          <p:nvPr/>
        </p:nvSpPr>
        <p:spPr bwMode="auto">
          <a:xfrm>
            <a:off x="8077200" y="34290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2</a:t>
            </a:r>
          </a:p>
        </p:txBody>
      </p:sp>
      <p:sp>
        <p:nvSpPr>
          <p:cNvPr id="34" name="Rectangle 23"/>
          <p:cNvSpPr>
            <a:spLocks/>
          </p:cNvSpPr>
          <p:nvPr/>
        </p:nvSpPr>
        <p:spPr bwMode="auto">
          <a:xfrm>
            <a:off x="8305800" y="22098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3</a:t>
            </a:r>
          </a:p>
        </p:txBody>
      </p:sp>
      <p:sp>
        <p:nvSpPr>
          <p:cNvPr id="35" name="Rectangle 24"/>
          <p:cNvSpPr>
            <a:spLocks/>
          </p:cNvSpPr>
          <p:nvPr/>
        </p:nvSpPr>
        <p:spPr bwMode="auto">
          <a:xfrm>
            <a:off x="8534400" y="28194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4</a:t>
            </a:r>
          </a:p>
        </p:txBody>
      </p:sp>
      <p:sp>
        <p:nvSpPr>
          <p:cNvPr id="36" name="Rectangle 25"/>
          <p:cNvSpPr>
            <a:spLocks/>
          </p:cNvSpPr>
          <p:nvPr/>
        </p:nvSpPr>
        <p:spPr bwMode="auto">
          <a:xfrm>
            <a:off x="8763000" y="19050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5</a:t>
            </a: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rot="10800000" flipH="1">
            <a:off x="2819400" y="2209800"/>
            <a:ext cx="5943600" cy="3505200"/>
          </a:xfrm>
          <a:prstGeom prst="line">
            <a:avLst/>
          </a:prstGeom>
          <a:noFill/>
          <a:ln w="50800">
            <a:solidFill>
              <a:srgbClr val="25714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AutoShape 37"/>
          <p:cNvSpPr>
            <a:spLocks/>
          </p:cNvSpPr>
          <p:nvPr/>
        </p:nvSpPr>
        <p:spPr bwMode="auto">
          <a:xfrm>
            <a:off x="6858000" y="5029200"/>
            <a:ext cx="914400" cy="381000"/>
          </a:xfrm>
          <a:prstGeom prst="rightArrow">
            <a:avLst>
              <a:gd name="adj1" fmla="val 50000"/>
              <a:gd name="adj2" fmla="val 50000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31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/>
          </p:cNvSpPr>
          <p:nvPr/>
        </p:nvSpPr>
        <p:spPr bwMode="auto">
          <a:xfrm>
            <a:off x="2819400" y="2209800"/>
            <a:ext cx="5943600" cy="3505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725" y="18256"/>
                </a:lnTo>
                <a:lnTo>
                  <a:pt x="1036" y="19612"/>
                </a:lnTo>
                <a:lnTo>
                  <a:pt x="1865" y="15816"/>
                </a:lnTo>
                <a:lnTo>
                  <a:pt x="2227" y="17081"/>
                </a:lnTo>
                <a:lnTo>
                  <a:pt x="3108" y="13647"/>
                </a:lnTo>
                <a:lnTo>
                  <a:pt x="3781" y="17443"/>
                </a:lnTo>
                <a:lnTo>
                  <a:pt x="4558" y="15183"/>
                </a:lnTo>
                <a:lnTo>
                  <a:pt x="5439" y="18798"/>
                </a:lnTo>
                <a:lnTo>
                  <a:pt x="7355" y="11116"/>
                </a:lnTo>
                <a:lnTo>
                  <a:pt x="8391" y="15364"/>
                </a:lnTo>
                <a:lnTo>
                  <a:pt x="11551" y="4338"/>
                </a:lnTo>
                <a:lnTo>
                  <a:pt x="12535" y="7321"/>
                </a:lnTo>
                <a:lnTo>
                  <a:pt x="14452" y="1717"/>
                </a:lnTo>
                <a:lnTo>
                  <a:pt x="15695" y="7863"/>
                </a:lnTo>
                <a:lnTo>
                  <a:pt x="16886" y="3796"/>
                </a:lnTo>
                <a:lnTo>
                  <a:pt x="17922" y="9309"/>
                </a:lnTo>
                <a:lnTo>
                  <a:pt x="18958" y="5513"/>
                </a:lnTo>
                <a:lnTo>
                  <a:pt x="19269" y="6959"/>
                </a:lnTo>
                <a:lnTo>
                  <a:pt x="20357" y="2259"/>
                </a:lnTo>
                <a:lnTo>
                  <a:pt x="20771" y="3344"/>
                </a:lnTo>
                <a:lnTo>
                  <a:pt x="21600" y="0"/>
                </a:lnTo>
              </a:path>
            </a:pathLst>
          </a:custGeom>
          <a:noFill/>
          <a:ln w="508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8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/>
          </p:cNvSpPr>
          <p:nvPr/>
        </p:nvSpPr>
        <p:spPr bwMode="auto">
          <a:xfrm>
            <a:off x="2362201" y="762001"/>
            <a:ext cx="4349589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Gill Sans" charset="0"/>
                <a:cs typeface="Gill Sans" charset="0"/>
              </a:rPr>
              <a:t>3 Degrees of a Trend</a:t>
            </a:r>
          </a:p>
        </p:txBody>
      </p:sp>
      <p:sp>
        <p:nvSpPr>
          <p:cNvPr id="8" name="Rectangle 26"/>
          <p:cNvSpPr>
            <a:spLocks/>
          </p:cNvSpPr>
          <p:nvPr/>
        </p:nvSpPr>
        <p:spPr bwMode="auto">
          <a:xfrm>
            <a:off x="6705600" y="17526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.3</a:t>
            </a:r>
          </a:p>
        </p:txBody>
      </p:sp>
      <p:sp>
        <p:nvSpPr>
          <p:cNvPr id="9" name="Rectangle 27"/>
          <p:cNvSpPr>
            <a:spLocks/>
          </p:cNvSpPr>
          <p:nvPr/>
        </p:nvSpPr>
        <p:spPr bwMode="auto">
          <a:xfrm>
            <a:off x="7620000" y="40386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.4</a:t>
            </a:r>
          </a:p>
        </p:txBody>
      </p:sp>
      <p:sp>
        <p:nvSpPr>
          <p:cNvPr id="10" name="Rectangle 28"/>
          <p:cNvSpPr>
            <a:spLocks/>
          </p:cNvSpPr>
          <p:nvPr/>
        </p:nvSpPr>
        <p:spPr bwMode="auto">
          <a:xfrm>
            <a:off x="8686800" y="16002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.5</a:t>
            </a:r>
          </a:p>
        </p:txBody>
      </p:sp>
      <p:sp>
        <p:nvSpPr>
          <p:cNvPr id="11" name="Rectangle 29"/>
          <p:cNvSpPr>
            <a:spLocks/>
          </p:cNvSpPr>
          <p:nvPr/>
        </p:nvSpPr>
        <p:spPr bwMode="auto">
          <a:xfrm>
            <a:off x="4191000" y="56388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.2</a:t>
            </a:r>
          </a:p>
        </p:txBody>
      </p:sp>
      <p:sp>
        <p:nvSpPr>
          <p:cNvPr id="12" name="Rectangle 30"/>
          <p:cNvSpPr>
            <a:spLocks/>
          </p:cNvSpPr>
          <p:nvPr/>
        </p:nvSpPr>
        <p:spPr bwMode="auto">
          <a:xfrm>
            <a:off x="3581400" y="36576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.1</a:t>
            </a:r>
          </a:p>
        </p:txBody>
      </p:sp>
      <p:sp>
        <p:nvSpPr>
          <p:cNvPr id="13" name="Rectangle 31"/>
          <p:cNvSpPr>
            <a:spLocks/>
          </p:cNvSpPr>
          <p:nvPr/>
        </p:nvSpPr>
        <p:spPr bwMode="auto">
          <a:xfrm>
            <a:off x="8763000" y="1143001"/>
            <a:ext cx="457200" cy="6318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800" b="1" u="sng" dirty="0">
                <a:solidFill>
                  <a:srgbClr val="25714B"/>
                </a:solidFill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14" name="Rectangle 32"/>
          <p:cNvSpPr>
            <a:spLocks/>
          </p:cNvSpPr>
          <p:nvPr/>
        </p:nvSpPr>
        <p:spPr bwMode="auto">
          <a:xfrm>
            <a:off x="6096000" y="4495800"/>
            <a:ext cx="5029200" cy="201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algn="ctr"/>
            <a:r>
              <a:rPr lang="en-US" sz="2800" u="sng" dirty="0">
                <a:ea typeface="Gill Sans" charset="0"/>
                <a:cs typeface="Gill Sans" charset="0"/>
              </a:rPr>
              <a:t>3 Degrees Of Trend</a:t>
            </a:r>
            <a:endParaRPr lang="en-US" sz="2800" dirty="0">
              <a:ea typeface="Gill Sans" charset="0"/>
              <a:cs typeface="Gill Sans" charset="0"/>
            </a:endParaRPr>
          </a:p>
          <a:p>
            <a:pPr algn="ctr"/>
            <a:r>
              <a:rPr lang="en-US" sz="2800" b="1" dirty="0">
                <a:solidFill>
                  <a:srgbClr val="25714B"/>
                </a:solidFill>
                <a:ea typeface="Gill Sans" charset="0"/>
                <a:cs typeface="Gill Sans" charset="0"/>
              </a:rPr>
              <a:t>Largest: </a:t>
            </a:r>
            <a:r>
              <a:rPr lang="en-US" sz="2800" b="1" u="sng" dirty="0">
                <a:solidFill>
                  <a:srgbClr val="25714B"/>
                </a:solidFill>
                <a:ea typeface="Gill Sans" charset="0"/>
                <a:cs typeface="Gill Sans" charset="0"/>
              </a:rPr>
              <a:t>1</a:t>
            </a:r>
            <a:r>
              <a:rPr lang="en-US" sz="2800" b="1" dirty="0">
                <a:solidFill>
                  <a:srgbClr val="25714B"/>
                </a:solidFill>
                <a:ea typeface="Gill Sans" charset="0"/>
                <a:cs typeface="Gill Sans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Middle: .5</a:t>
            </a:r>
          </a:p>
          <a:p>
            <a:pPr algn="ctr"/>
            <a:r>
              <a:rPr lang="en-US" dirty="0">
                <a:ea typeface="Gill Sans" charset="0"/>
                <a:cs typeface="Gill Sans" charset="0"/>
              </a:rPr>
              <a:t>Smallest: 5</a:t>
            </a:r>
          </a:p>
        </p:txBody>
      </p:sp>
      <p:sp>
        <p:nvSpPr>
          <p:cNvPr id="15" name="Rectangle 5"/>
          <p:cNvSpPr>
            <a:spLocks/>
          </p:cNvSpPr>
          <p:nvPr/>
        </p:nvSpPr>
        <p:spPr bwMode="auto">
          <a:xfrm>
            <a:off x="2971801" y="4800601"/>
            <a:ext cx="4571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16" name="Rectangle 6"/>
          <p:cNvSpPr>
            <a:spLocks/>
          </p:cNvSpPr>
          <p:nvPr/>
        </p:nvSpPr>
        <p:spPr bwMode="auto">
          <a:xfrm>
            <a:off x="3048000" y="54864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2</a:t>
            </a: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3276600" y="4419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3</a:t>
            </a:r>
          </a:p>
        </p:txBody>
      </p:sp>
      <p:sp>
        <p:nvSpPr>
          <p:cNvPr id="18" name="Rectangle 8"/>
          <p:cNvSpPr>
            <a:spLocks/>
          </p:cNvSpPr>
          <p:nvPr/>
        </p:nvSpPr>
        <p:spPr bwMode="auto">
          <a:xfrm>
            <a:off x="3429000" y="50292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4</a:t>
            </a:r>
          </a:p>
        </p:txBody>
      </p:sp>
      <p:sp>
        <p:nvSpPr>
          <p:cNvPr id="19" name="Rectangle 9"/>
          <p:cNvSpPr>
            <a:spLocks/>
          </p:cNvSpPr>
          <p:nvPr/>
        </p:nvSpPr>
        <p:spPr bwMode="auto">
          <a:xfrm>
            <a:off x="3657600" y="4038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5</a:t>
            </a:r>
          </a:p>
        </p:txBody>
      </p:sp>
      <p:sp>
        <p:nvSpPr>
          <p:cNvPr id="20" name="Rectangle 10"/>
          <p:cNvSpPr>
            <a:spLocks/>
          </p:cNvSpPr>
          <p:nvPr/>
        </p:nvSpPr>
        <p:spPr bwMode="auto">
          <a:xfrm>
            <a:off x="3810000" y="5105401"/>
            <a:ext cx="13305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21" name="Rectangle 11"/>
          <p:cNvSpPr>
            <a:spLocks/>
          </p:cNvSpPr>
          <p:nvPr/>
        </p:nvSpPr>
        <p:spPr bwMode="auto">
          <a:xfrm>
            <a:off x="4038600" y="4343401"/>
            <a:ext cx="12503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22" name="Rectangle 12"/>
          <p:cNvSpPr>
            <a:spLocks/>
          </p:cNvSpPr>
          <p:nvPr/>
        </p:nvSpPr>
        <p:spPr bwMode="auto">
          <a:xfrm>
            <a:off x="4267200" y="5334001"/>
            <a:ext cx="12343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23" name="Rectangle 13"/>
          <p:cNvSpPr>
            <a:spLocks/>
          </p:cNvSpPr>
          <p:nvPr/>
        </p:nvSpPr>
        <p:spPr bwMode="auto">
          <a:xfrm>
            <a:off x="4800600" y="3657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24" name="Rectangle 14"/>
          <p:cNvSpPr>
            <a:spLocks/>
          </p:cNvSpPr>
          <p:nvPr/>
        </p:nvSpPr>
        <p:spPr bwMode="auto">
          <a:xfrm>
            <a:off x="5105400" y="4800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2</a:t>
            </a:r>
          </a:p>
        </p:txBody>
      </p:sp>
      <p:sp>
        <p:nvSpPr>
          <p:cNvPr id="25" name="Rectangle 15"/>
          <p:cNvSpPr>
            <a:spLocks/>
          </p:cNvSpPr>
          <p:nvPr/>
        </p:nvSpPr>
        <p:spPr bwMode="auto">
          <a:xfrm>
            <a:off x="5943600" y="25908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3</a:t>
            </a:r>
          </a:p>
        </p:txBody>
      </p:sp>
      <p:sp>
        <p:nvSpPr>
          <p:cNvPr id="26" name="Rectangle 16"/>
          <p:cNvSpPr>
            <a:spLocks/>
          </p:cNvSpPr>
          <p:nvPr/>
        </p:nvSpPr>
        <p:spPr bwMode="auto">
          <a:xfrm>
            <a:off x="6248400" y="35052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4</a:t>
            </a:r>
          </a:p>
        </p:txBody>
      </p:sp>
      <p:sp>
        <p:nvSpPr>
          <p:cNvPr id="28" name="Rectangle 17"/>
          <p:cNvSpPr>
            <a:spLocks/>
          </p:cNvSpPr>
          <p:nvPr/>
        </p:nvSpPr>
        <p:spPr bwMode="auto">
          <a:xfrm>
            <a:off x="6781800" y="2133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5</a:t>
            </a:r>
          </a:p>
        </p:txBody>
      </p:sp>
      <p:sp>
        <p:nvSpPr>
          <p:cNvPr id="29" name="Rectangle 18"/>
          <p:cNvSpPr>
            <a:spLocks/>
          </p:cNvSpPr>
          <p:nvPr/>
        </p:nvSpPr>
        <p:spPr bwMode="auto">
          <a:xfrm>
            <a:off x="7086600" y="3581401"/>
            <a:ext cx="13305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30" name="Rectangle 19"/>
          <p:cNvSpPr>
            <a:spLocks/>
          </p:cNvSpPr>
          <p:nvPr/>
        </p:nvSpPr>
        <p:spPr bwMode="auto">
          <a:xfrm>
            <a:off x="7391400" y="2438401"/>
            <a:ext cx="12503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31" name="Rectangle 20"/>
          <p:cNvSpPr>
            <a:spLocks/>
          </p:cNvSpPr>
          <p:nvPr/>
        </p:nvSpPr>
        <p:spPr bwMode="auto">
          <a:xfrm>
            <a:off x="7696200" y="3810001"/>
            <a:ext cx="12343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32" name="Rectangle 21"/>
          <p:cNvSpPr>
            <a:spLocks/>
          </p:cNvSpPr>
          <p:nvPr/>
        </p:nvSpPr>
        <p:spPr bwMode="auto">
          <a:xfrm>
            <a:off x="7924800" y="27432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33" name="Rectangle 22"/>
          <p:cNvSpPr>
            <a:spLocks/>
          </p:cNvSpPr>
          <p:nvPr/>
        </p:nvSpPr>
        <p:spPr bwMode="auto">
          <a:xfrm>
            <a:off x="8077200" y="34290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2</a:t>
            </a:r>
          </a:p>
        </p:txBody>
      </p:sp>
      <p:sp>
        <p:nvSpPr>
          <p:cNvPr id="34" name="Rectangle 23"/>
          <p:cNvSpPr>
            <a:spLocks/>
          </p:cNvSpPr>
          <p:nvPr/>
        </p:nvSpPr>
        <p:spPr bwMode="auto">
          <a:xfrm>
            <a:off x="8305800" y="22098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3</a:t>
            </a:r>
          </a:p>
        </p:txBody>
      </p:sp>
      <p:sp>
        <p:nvSpPr>
          <p:cNvPr id="35" name="Rectangle 24"/>
          <p:cNvSpPr>
            <a:spLocks/>
          </p:cNvSpPr>
          <p:nvPr/>
        </p:nvSpPr>
        <p:spPr bwMode="auto">
          <a:xfrm>
            <a:off x="8534400" y="28194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4</a:t>
            </a:r>
          </a:p>
        </p:txBody>
      </p:sp>
      <p:sp>
        <p:nvSpPr>
          <p:cNvPr id="36" name="Rectangle 25"/>
          <p:cNvSpPr>
            <a:spLocks/>
          </p:cNvSpPr>
          <p:nvPr/>
        </p:nvSpPr>
        <p:spPr bwMode="auto">
          <a:xfrm>
            <a:off x="8763000" y="19050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5</a:t>
            </a:r>
          </a:p>
        </p:txBody>
      </p:sp>
      <p:sp>
        <p:nvSpPr>
          <p:cNvPr id="38" name="AutoShape 37"/>
          <p:cNvSpPr>
            <a:spLocks/>
          </p:cNvSpPr>
          <p:nvPr/>
        </p:nvSpPr>
        <p:spPr bwMode="auto">
          <a:xfrm>
            <a:off x="6858000" y="5410200"/>
            <a:ext cx="914400" cy="381000"/>
          </a:xfrm>
          <a:prstGeom prst="rightArrow">
            <a:avLst>
              <a:gd name="adj1" fmla="val 50000"/>
              <a:gd name="adj2" fmla="val 50000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 rot="10800000" flipH="1">
            <a:off x="2819400" y="4419600"/>
            <a:ext cx="838200" cy="12954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" name="Line 37"/>
          <p:cNvSpPr>
            <a:spLocks noChangeShapeType="1"/>
          </p:cNvSpPr>
          <p:nvPr/>
        </p:nvSpPr>
        <p:spPr bwMode="auto">
          <a:xfrm rot="10800000">
            <a:off x="3657600" y="4419600"/>
            <a:ext cx="685800" cy="8382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Line 38"/>
          <p:cNvSpPr>
            <a:spLocks noChangeShapeType="1"/>
          </p:cNvSpPr>
          <p:nvPr/>
        </p:nvSpPr>
        <p:spPr bwMode="auto">
          <a:xfrm rot="10800000" flipH="1">
            <a:off x="4343400" y="2514600"/>
            <a:ext cx="2438400" cy="27432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" name="Line 39"/>
          <p:cNvSpPr>
            <a:spLocks noChangeShapeType="1"/>
          </p:cNvSpPr>
          <p:nvPr/>
        </p:nvSpPr>
        <p:spPr bwMode="auto">
          <a:xfrm rot="10800000">
            <a:off x="6781800" y="2514600"/>
            <a:ext cx="914400" cy="12192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Line 40"/>
          <p:cNvSpPr>
            <a:spLocks noChangeShapeType="1"/>
          </p:cNvSpPr>
          <p:nvPr/>
        </p:nvSpPr>
        <p:spPr bwMode="auto">
          <a:xfrm rot="10800000" flipH="1">
            <a:off x="7696200" y="2209800"/>
            <a:ext cx="1066800" cy="15240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41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8" r="2527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4" name="Straight Connector 1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9D59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/>
              <a:t>How To Get The Most Out of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There are many questions circling in your minds right now, and I love it.  We are biting into a pretty big task here of combining options, Elliott, AND Fibonacci into one class.</a:t>
            </a:r>
            <a:endParaRPr lang="en-US" sz="2000" dirty="0"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I love answering questions and responding to comments, but it’s possible I might not answer your question in chat. So, if I don’t acknowledge it, or skim through quickly, it’s likely we’ll be covering it shortly.  I’m not ignoring you and trying to keep some semblance of a flow</a:t>
            </a:r>
          </a:p>
          <a:p>
            <a:r>
              <a:rPr lang="en-US" sz="2000" dirty="0">
                <a:sym typeface="Wingdings" panose="05000000000000000000" pitchFamily="2" charset="2"/>
              </a:rPr>
              <a:t>The slides are numbered, so write down the slide number to ask me to go back.</a:t>
            </a:r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E751-2359-4C5B-89DD-D40DA17037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95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/>
          </p:cNvSpPr>
          <p:nvPr/>
        </p:nvSpPr>
        <p:spPr bwMode="auto">
          <a:xfrm>
            <a:off x="2819400" y="2209800"/>
            <a:ext cx="5943600" cy="3505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725" y="18256"/>
                </a:lnTo>
                <a:lnTo>
                  <a:pt x="1036" y="19612"/>
                </a:lnTo>
                <a:lnTo>
                  <a:pt x="1865" y="15816"/>
                </a:lnTo>
                <a:lnTo>
                  <a:pt x="2227" y="17081"/>
                </a:lnTo>
                <a:lnTo>
                  <a:pt x="3108" y="13647"/>
                </a:lnTo>
                <a:lnTo>
                  <a:pt x="3781" y="17443"/>
                </a:lnTo>
                <a:lnTo>
                  <a:pt x="4558" y="15183"/>
                </a:lnTo>
                <a:lnTo>
                  <a:pt x="5439" y="18798"/>
                </a:lnTo>
                <a:lnTo>
                  <a:pt x="7355" y="11116"/>
                </a:lnTo>
                <a:lnTo>
                  <a:pt x="8391" y="15364"/>
                </a:lnTo>
                <a:lnTo>
                  <a:pt x="11551" y="4338"/>
                </a:lnTo>
                <a:lnTo>
                  <a:pt x="12535" y="7321"/>
                </a:lnTo>
                <a:lnTo>
                  <a:pt x="14452" y="1717"/>
                </a:lnTo>
                <a:lnTo>
                  <a:pt x="15695" y="7863"/>
                </a:lnTo>
                <a:lnTo>
                  <a:pt x="16886" y="3796"/>
                </a:lnTo>
                <a:lnTo>
                  <a:pt x="17922" y="9309"/>
                </a:lnTo>
                <a:lnTo>
                  <a:pt x="18958" y="5513"/>
                </a:lnTo>
                <a:lnTo>
                  <a:pt x="19269" y="6959"/>
                </a:lnTo>
                <a:lnTo>
                  <a:pt x="20357" y="2259"/>
                </a:lnTo>
                <a:lnTo>
                  <a:pt x="20771" y="3344"/>
                </a:lnTo>
                <a:lnTo>
                  <a:pt x="21600" y="0"/>
                </a:lnTo>
              </a:path>
            </a:pathLst>
          </a:custGeom>
          <a:noFill/>
          <a:ln w="508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8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/>
          </p:cNvSpPr>
          <p:nvPr/>
        </p:nvSpPr>
        <p:spPr bwMode="auto">
          <a:xfrm>
            <a:off x="2362201" y="762001"/>
            <a:ext cx="4349589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Gill Sans" charset="0"/>
                <a:cs typeface="Gill Sans" charset="0"/>
              </a:rPr>
              <a:t>3 Degrees of a Trend</a:t>
            </a:r>
          </a:p>
        </p:txBody>
      </p:sp>
      <p:sp>
        <p:nvSpPr>
          <p:cNvPr id="8" name="Rectangle 26"/>
          <p:cNvSpPr>
            <a:spLocks/>
          </p:cNvSpPr>
          <p:nvPr/>
        </p:nvSpPr>
        <p:spPr bwMode="auto">
          <a:xfrm>
            <a:off x="6705600" y="17526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.3</a:t>
            </a:r>
          </a:p>
        </p:txBody>
      </p:sp>
      <p:sp>
        <p:nvSpPr>
          <p:cNvPr id="9" name="Rectangle 27"/>
          <p:cNvSpPr>
            <a:spLocks/>
          </p:cNvSpPr>
          <p:nvPr/>
        </p:nvSpPr>
        <p:spPr bwMode="auto">
          <a:xfrm>
            <a:off x="7620000" y="40386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.4</a:t>
            </a:r>
          </a:p>
        </p:txBody>
      </p:sp>
      <p:sp>
        <p:nvSpPr>
          <p:cNvPr id="10" name="Rectangle 28"/>
          <p:cNvSpPr>
            <a:spLocks/>
          </p:cNvSpPr>
          <p:nvPr/>
        </p:nvSpPr>
        <p:spPr bwMode="auto">
          <a:xfrm>
            <a:off x="8686800" y="16002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.5</a:t>
            </a:r>
          </a:p>
        </p:txBody>
      </p:sp>
      <p:sp>
        <p:nvSpPr>
          <p:cNvPr id="11" name="Rectangle 29"/>
          <p:cNvSpPr>
            <a:spLocks/>
          </p:cNvSpPr>
          <p:nvPr/>
        </p:nvSpPr>
        <p:spPr bwMode="auto">
          <a:xfrm>
            <a:off x="4191000" y="56388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.2</a:t>
            </a:r>
          </a:p>
        </p:txBody>
      </p:sp>
      <p:sp>
        <p:nvSpPr>
          <p:cNvPr id="12" name="Rectangle 30"/>
          <p:cNvSpPr>
            <a:spLocks/>
          </p:cNvSpPr>
          <p:nvPr/>
        </p:nvSpPr>
        <p:spPr bwMode="auto">
          <a:xfrm>
            <a:off x="3581400" y="3657600"/>
            <a:ext cx="2324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.1</a:t>
            </a:r>
          </a:p>
        </p:txBody>
      </p:sp>
      <p:sp>
        <p:nvSpPr>
          <p:cNvPr id="13" name="Rectangle 31"/>
          <p:cNvSpPr>
            <a:spLocks/>
          </p:cNvSpPr>
          <p:nvPr/>
        </p:nvSpPr>
        <p:spPr bwMode="auto">
          <a:xfrm>
            <a:off x="8763000" y="1143001"/>
            <a:ext cx="457200" cy="6318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800" b="1" u="sng" dirty="0">
                <a:solidFill>
                  <a:srgbClr val="25714B"/>
                </a:solidFill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14" name="Rectangle 32"/>
          <p:cNvSpPr>
            <a:spLocks/>
          </p:cNvSpPr>
          <p:nvPr/>
        </p:nvSpPr>
        <p:spPr bwMode="auto">
          <a:xfrm>
            <a:off x="6096000" y="4495800"/>
            <a:ext cx="5029200" cy="201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algn="ctr"/>
            <a:r>
              <a:rPr lang="en-US" sz="2800" u="sng" dirty="0">
                <a:ea typeface="Gill Sans" charset="0"/>
                <a:cs typeface="Gill Sans" charset="0"/>
              </a:rPr>
              <a:t>3 Degrees Of Trend</a:t>
            </a:r>
            <a:endParaRPr lang="en-US" sz="2800" dirty="0">
              <a:ea typeface="Gill Sans" charset="0"/>
              <a:cs typeface="Gill Sans" charset="0"/>
            </a:endParaRPr>
          </a:p>
          <a:p>
            <a:pPr algn="ctr"/>
            <a:r>
              <a:rPr lang="en-US" sz="2800" b="1" dirty="0">
                <a:solidFill>
                  <a:srgbClr val="25714B"/>
                </a:solidFill>
                <a:ea typeface="Gill Sans" charset="0"/>
                <a:cs typeface="Gill Sans" charset="0"/>
              </a:rPr>
              <a:t>Largest: </a:t>
            </a:r>
            <a:r>
              <a:rPr lang="en-US" sz="2800" b="1" u="sng" dirty="0">
                <a:solidFill>
                  <a:srgbClr val="25714B"/>
                </a:solidFill>
                <a:ea typeface="Gill Sans" charset="0"/>
                <a:cs typeface="Gill Sans" charset="0"/>
              </a:rPr>
              <a:t>1</a:t>
            </a:r>
            <a:r>
              <a:rPr lang="en-US" sz="2800" b="1" dirty="0">
                <a:solidFill>
                  <a:srgbClr val="25714B"/>
                </a:solidFill>
                <a:ea typeface="Gill Sans" charset="0"/>
                <a:cs typeface="Gill Sans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  <a:ea typeface="Gill Sans" charset="0"/>
                <a:cs typeface="Gill Sans" charset="0"/>
              </a:rPr>
              <a:t>Middle: .5</a:t>
            </a:r>
          </a:p>
          <a:p>
            <a:pPr algn="ctr"/>
            <a:r>
              <a:rPr lang="en-US" dirty="0">
                <a:ea typeface="Gill Sans" charset="0"/>
                <a:cs typeface="Gill Sans" charset="0"/>
              </a:rPr>
              <a:t>Smallest: 5</a:t>
            </a:r>
          </a:p>
        </p:txBody>
      </p:sp>
      <p:sp>
        <p:nvSpPr>
          <p:cNvPr id="15" name="Rectangle 5"/>
          <p:cNvSpPr>
            <a:spLocks/>
          </p:cNvSpPr>
          <p:nvPr/>
        </p:nvSpPr>
        <p:spPr bwMode="auto">
          <a:xfrm>
            <a:off x="2971801" y="4800601"/>
            <a:ext cx="4571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16" name="Rectangle 6"/>
          <p:cNvSpPr>
            <a:spLocks/>
          </p:cNvSpPr>
          <p:nvPr/>
        </p:nvSpPr>
        <p:spPr bwMode="auto">
          <a:xfrm>
            <a:off x="3048000" y="54864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2</a:t>
            </a: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3276600" y="4419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3</a:t>
            </a:r>
          </a:p>
        </p:txBody>
      </p:sp>
      <p:sp>
        <p:nvSpPr>
          <p:cNvPr id="18" name="Rectangle 8"/>
          <p:cNvSpPr>
            <a:spLocks/>
          </p:cNvSpPr>
          <p:nvPr/>
        </p:nvSpPr>
        <p:spPr bwMode="auto">
          <a:xfrm>
            <a:off x="3429000" y="50292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4</a:t>
            </a:r>
          </a:p>
        </p:txBody>
      </p:sp>
      <p:sp>
        <p:nvSpPr>
          <p:cNvPr id="19" name="Rectangle 9"/>
          <p:cNvSpPr>
            <a:spLocks/>
          </p:cNvSpPr>
          <p:nvPr/>
        </p:nvSpPr>
        <p:spPr bwMode="auto">
          <a:xfrm>
            <a:off x="3657600" y="4038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5</a:t>
            </a:r>
          </a:p>
        </p:txBody>
      </p:sp>
      <p:sp>
        <p:nvSpPr>
          <p:cNvPr id="20" name="Rectangle 10"/>
          <p:cNvSpPr>
            <a:spLocks/>
          </p:cNvSpPr>
          <p:nvPr/>
        </p:nvSpPr>
        <p:spPr bwMode="auto">
          <a:xfrm>
            <a:off x="3810000" y="5105401"/>
            <a:ext cx="13305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21" name="Rectangle 11"/>
          <p:cNvSpPr>
            <a:spLocks/>
          </p:cNvSpPr>
          <p:nvPr/>
        </p:nvSpPr>
        <p:spPr bwMode="auto">
          <a:xfrm>
            <a:off x="4038600" y="4343401"/>
            <a:ext cx="12503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22" name="Rectangle 12"/>
          <p:cNvSpPr>
            <a:spLocks/>
          </p:cNvSpPr>
          <p:nvPr/>
        </p:nvSpPr>
        <p:spPr bwMode="auto">
          <a:xfrm>
            <a:off x="4267200" y="5334001"/>
            <a:ext cx="12343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23" name="Rectangle 13"/>
          <p:cNvSpPr>
            <a:spLocks/>
          </p:cNvSpPr>
          <p:nvPr/>
        </p:nvSpPr>
        <p:spPr bwMode="auto">
          <a:xfrm>
            <a:off x="4800600" y="3657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24" name="Rectangle 14"/>
          <p:cNvSpPr>
            <a:spLocks/>
          </p:cNvSpPr>
          <p:nvPr/>
        </p:nvSpPr>
        <p:spPr bwMode="auto">
          <a:xfrm>
            <a:off x="5105400" y="4800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2</a:t>
            </a:r>
          </a:p>
        </p:txBody>
      </p:sp>
      <p:sp>
        <p:nvSpPr>
          <p:cNvPr id="25" name="Rectangle 15"/>
          <p:cNvSpPr>
            <a:spLocks/>
          </p:cNvSpPr>
          <p:nvPr/>
        </p:nvSpPr>
        <p:spPr bwMode="auto">
          <a:xfrm>
            <a:off x="5943600" y="25908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3</a:t>
            </a:r>
          </a:p>
        </p:txBody>
      </p:sp>
      <p:sp>
        <p:nvSpPr>
          <p:cNvPr id="26" name="Rectangle 16"/>
          <p:cNvSpPr>
            <a:spLocks/>
          </p:cNvSpPr>
          <p:nvPr/>
        </p:nvSpPr>
        <p:spPr bwMode="auto">
          <a:xfrm>
            <a:off x="6248400" y="35052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4</a:t>
            </a:r>
          </a:p>
        </p:txBody>
      </p:sp>
      <p:sp>
        <p:nvSpPr>
          <p:cNvPr id="28" name="Rectangle 17"/>
          <p:cNvSpPr>
            <a:spLocks/>
          </p:cNvSpPr>
          <p:nvPr/>
        </p:nvSpPr>
        <p:spPr bwMode="auto">
          <a:xfrm>
            <a:off x="6781800" y="21336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5</a:t>
            </a:r>
          </a:p>
        </p:txBody>
      </p:sp>
      <p:sp>
        <p:nvSpPr>
          <p:cNvPr id="29" name="Rectangle 18"/>
          <p:cNvSpPr>
            <a:spLocks/>
          </p:cNvSpPr>
          <p:nvPr/>
        </p:nvSpPr>
        <p:spPr bwMode="auto">
          <a:xfrm>
            <a:off x="7086600" y="3581401"/>
            <a:ext cx="13305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30" name="Rectangle 19"/>
          <p:cNvSpPr>
            <a:spLocks/>
          </p:cNvSpPr>
          <p:nvPr/>
        </p:nvSpPr>
        <p:spPr bwMode="auto">
          <a:xfrm>
            <a:off x="7391400" y="2438401"/>
            <a:ext cx="12503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31" name="Rectangle 20"/>
          <p:cNvSpPr>
            <a:spLocks/>
          </p:cNvSpPr>
          <p:nvPr/>
        </p:nvSpPr>
        <p:spPr bwMode="auto">
          <a:xfrm>
            <a:off x="7696200" y="3810001"/>
            <a:ext cx="12343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32" name="Rectangle 21"/>
          <p:cNvSpPr>
            <a:spLocks/>
          </p:cNvSpPr>
          <p:nvPr/>
        </p:nvSpPr>
        <p:spPr bwMode="auto">
          <a:xfrm>
            <a:off x="7924800" y="27432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33" name="Rectangle 22"/>
          <p:cNvSpPr>
            <a:spLocks/>
          </p:cNvSpPr>
          <p:nvPr/>
        </p:nvSpPr>
        <p:spPr bwMode="auto">
          <a:xfrm>
            <a:off x="8077200" y="34290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2</a:t>
            </a:r>
          </a:p>
        </p:txBody>
      </p:sp>
      <p:sp>
        <p:nvSpPr>
          <p:cNvPr id="34" name="Rectangle 23"/>
          <p:cNvSpPr>
            <a:spLocks/>
          </p:cNvSpPr>
          <p:nvPr/>
        </p:nvSpPr>
        <p:spPr bwMode="auto">
          <a:xfrm>
            <a:off x="8305800" y="22098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3</a:t>
            </a:r>
          </a:p>
        </p:txBody>
      </p:sp>
      <p:sp>
        <p:nvSpPr>
          <p:cNvPr id="35" name="Rectangle 24"/>
          <p:cNvSpPr>
            <a:spLocks/>
          </p:cNvSpPr>
          <p:nvPr/>
        </p:nvSpPr>
        <p:spPr bwMode="auto">
          <a:xfrm>
            <a:off x="8534400" y="28194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4</a:t>
            </a:r>
          </a:p>
        </p:txBody>
      </p:sp>
      <p:sp>
        <p:nvSpPr>
          <p:cNvPr id="36" name="Rectangle 25"/>
          <p:cNvSpPr>
            <a:spLocks/>
          </p:cNvSpPr>
          <p:nvPr/>
        </p:nvSpPr>
        <p:spPr bwMode="auto">
          <a:xfrm>
            <a:off x="8763000" y="1905001"/>
            <a:ext cx="1170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5</a:t>
            </a:r>
          </a:p>
        </p:txBody>
      </p:sp>
      <p:sp>
        <p:nvSpPr>
          <p:cNvPr id="37" name="AutoShape 37"/>
          <p:cNvSpPr>
            <a:spLocks/>
          </p:cNvSpPr>
          <p:nvPr/>
        </p:nvSpPr>
        <p:spPr bwMode="auto">
          <a:xfrm>
            <a:off x="6858000" y="5715000"/>
            <a:ext cx="914400" cy="381000"/>
          </a:xfrm>
          <a:prstGeom prst="rightArrow">
            <a:avLst>
              <a:gd name="adj1" fmla="val 50000"/>
              <a:gd name="adj2" fmla="val 50000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63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/>
          </p:cNvSpPr>
          <p:nvPr/>
        </p:nvSpPr>
        <p:spPr bwMode="auto">
          <a:xfrm>
            <a:off x="2362200" y="533401"/>
            <a:ext cx="3676904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Gill Sans" charset="0"/>
                <a:cs typeface="Gill Sans" charset="0"/>
              </a:rPr>
              <a:t>Wave Label Table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642" y="1358068"/>
            <a:ext cx="7052676" cy="489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15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/>
          </p:cNvSpPr>
          <p:nvPr/>
        </p:nvSpPr>
        <p:spPr bwMode="auto">
          <a:xfrm>
            <a:off x="2362200" y="533401"/>
            <a:ext cx="4403706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Gill Sans" charset="0"/>
                <a:cs typeface="Gill Sans" charset="0"/>
              </a:rPr>
              <a:t>Drill Down The Table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148954"/>
            <a:ext cx="6319240" cy="553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08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/>
          </p:cNvSpPr>
          <p:nvPr/>
        </p:nvSpPr>
        <p:spPr bwMode="auto">
          <a:xfrm>
            <a:off x="2362200" y="533401"/>
            <a:ext cx="4403706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Gill Sans" charset="0"/>
                <a:cs typeface="Gill Sans" charset="0"/>
              </a:rPr>
              <a:t>Drill Down The Table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148953"/>
            <a:ext cx="6172200" cy="542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13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/>
          </p:cNvSpPr>
          <p:nvPr/>
        </p:nvSpPr>
        <p:spPr bwMode="auto">
          <a:xfrm>
            <a:off x="2362200" y="533401"/>
            <a:ext cx="4403706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Gill Sans" charset="0"/>
                <a:cs typeface="Gill Sans" charset="0"/>
              </a:rPr>
              <a:t>Drill Down The Table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129903"/>
            <a:ext cx="6172200" cy="540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22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/>
          </p:cNvSpPr>
          <p:nvPr/>
        </p:nvSpPr>
        <p:spPr bwMode="auto">
          <a:xfrm>
            <a:off x="2362200" y="533401"/>
            <a:ext cx="4403706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Gill Sans" charset="0"/>
                <a:cs typeface="Gill Sans" charset="0"/>
              </a:rPr>
              <a:t>Drill Down The Table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148953"/>
            <a:ext cx="6248400" cy="486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34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/>
        </p:nvSpPr>
        <p:spPr bwMode="auto">
          <a:xfrm>
            <a:off x="2971800" y="1600201"/>
            <a:ext cx="6078074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Gill Sans" charset="0"/>
                <a:cs typeface="Gill Sans" charset="0"/>
              </a:rPr>
              <a:t>Let’s work </a:t>
            </a:r>
            <a:r>
              <a:rPr lang="en-US" sz="4000" b="1" u="sng" dirty="0">
                <a:ea typeface="Gill Sans" charset="0"/>
                <a:cs typeface="Gill Sans" charset="0"/>
              </a:rPr>
              <a:t>UP</a:t>
            </a:r>
            <a:r>
              <a:rPr lang="en-US" sz="4000" b="1" dirty="0">
                <a:ea typeface="Gill Sans" charset="0"/>
                <a:cs typeface="Gill Sans" charset="0"/>
              </a:rPr>
              <a:t> the label table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514600"/>
            <a:ext cx="2835067" cy="262699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797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/>
          </p:cNvSpPr>
          <p:nvPr/>
        </p:nvSpPr>
        <p:spPr bwMode="auto">
          <a:xfrm>
            <a:off x="2362201" y="533401"/>
            <a:ext cx="4140301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Gill Sans" charset="0"/>
                <a:cs typeface="Gill Sans" charset="0"/>
              </a:rPr>
              <a:t>Count UP The Table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924" y="1066801"/>
            <a:ext cx="5489276" cy="5609221"/>
          </a:xfrm>
          <a:prstGeom prst="rect">
            <a:avLst/>
          </a:prstGeom>
        </p:spPr>
      </p:pic>
      <p:sp>
        <p:nvSpPr>
          <p:cNvPr id="3" name="Lightning Bolt 2"/>
          <p:cNvSpPr/>
          <p:nvPr/>
        </p:nvSpPr>
        <p:spPr>
          <a:xfrm>
            <a:off x="5257800" y="2514600"/>
            <a:ext cx="685800" cy="609600"/>
          </a:xfrm>
          <a:prstGeom prst="lightningBolt">
            <a:avLst/>
          </a:prstGeom>
          <a:solidFill>
            <a:srgbClr val="FFFF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47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/>
          </p:cNvSpPr>
          <p:nvPr/>
        </p:nvSpPr>
        <p:spPr bwMode="auto">
          <a:xfrm>
            <a:off x="2362201" y="533401"/>
            <a:ext cx="4140301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Gill Sans" charset="0"/>
                <a:cs typeface="Gill Sans" charset="0"/>
              </a:rPr>
              <a:t>Count UP The Table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066800"/>
            <a:ext cx="5569614" cy="5684304"/>
          </a:xfrm>
          <a:prstGeom prst="rect">
            <a:avLst/>
          </a:prstGeom>
        </p:spPr>
      </p:pic>
      <p:sp>
        <p:nvSpPr>
          <p:cNvPr id="5" name="Lightning Bolt 4"/>
          <p:cNvSpPr/>
          <p:nvPr/>
        </p:nvSpPr>
        <p:spPr>
          <a:xfrm>
            <a:off x="5486400" y="2819400"/>
            <a:ext cx="533400" cy="533400"/>
          </a:xfrm>
          <a:prstGeom prst="lightningBolt">
            <a:avLst/>
          </a:prstGeom>
          <a:solidFill>
            <a:srgbClr val="FFFF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77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/>
          </p:cNvSpPr>
          <p:nvPr/>
        </p:nvSpPr>
        <p:spPr bwMode="auto">
          <a:xfrm>
            <a:off x="2362201" y="533401"/>
            <a:ext cx="4140301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Gill Sans" charset="0"/>
                <a:cs typeface="Gill Sans" charset="0"/>
              </a:rPr>
              <a:t>Count UP The Table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1066800"/>
            <a:ext cx="5585441" cy="5562600"/>
          </a:xfrm>
          <a:prstGeom prst="rect">
            <a:avLst/>
          </a:prstGeom>
        </p:spPr>
      </p:pic>
      <p:sp>
        <p:nvSpPr>
          <p:cNvPr id="6" name="Lightning Bolt 5"/>
          <p:cNvSpPr/>
          <p:nvPr/>
        </p:nvSpPr>
        <p:spPr>
          <a:xfrm>
            <a:off x="4876800" y="2819400"/>
            <a:ext cx="457200" cy="381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3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07030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569" y="2450970"/>
            <a:ext cx="3982558" cy="2658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How To Get The Most Out of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7515" y="2022601"/>
            <a:ext cx="7161017" cy="415436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>
                <a:solidFill>
                  <a:schemeClr val="bg1"/>
                </a:solidFill>
              </a:rPr>
              <a:t>Many eager trading minds out there, but be patient and listen!  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1"/>
                </a:solidFill>
              </a:rPr>
              <a:t>This is being recorded, so no need to frantically write everything done.  You’ll get the recordings, slides, notes, study guides, etc.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1"/>
                </a:solidFill>
              </a:rPr>
              <a:t>Instead, be content knowing you’ll probably pick up about 61.8% of the content presented to you, and you’ll re-watch to get the other 38.2% of the ideas.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1"/>
                </a:solidFill>
              </a:rPr>
              <a:t>Wait for the AHA moments.  If you’re newer to options, there will be quite a few of them.  If you’re more advanced in your trading career, there won’t be as many, but remember that last 20% can make 80% of the difference! </a:t>
            </a:r>
          </a:p>
          <a:p>
            <a:pPr>
              <a:lnSpc>
                <a:spcPct val="80000"/>
              </a:lnSpc>
            </a:pPr>
            <a:r>
              <a:rPr lang="en-US" sz="2000">
                <a:solidFill>
                  <a:schemeClr val="bg1"/>
                </a:solidFill>
              </a:rPr>
              <a:t>If you’re new to options, it might be a bit like drinking from a fire house, but I will monitor this questions and do more basic reviews for you after the live trading sessions.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9FC2E751-2359-4C5B-89DD-D40DA17037FE}" type="slidenum">
              <a:rPr lang="en-US">
                <a:solidFill>
                  <a:schemeClr val="bg1">
                    <a:alpha val="80000"/>
                  </a:schemeClr>
                </a:solidFill>
              </a:rPr>
              <a:pPr/>
              <a:t>3</a:t>
            </a:fld>
            <a:endParaRPr lang="en-US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69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/>
          </p:cNvSpPr>
          <p:nvPr/>
        </p:nvSpPr>
        <p:spPr bwMode="auto">
          <a:xfrm>
            <a:off x="2362201" y="533401"/>
            <a:ext cx="4140301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Gill Sans" charset="0"/>
                <a:cs typeface="Gill Sans" charset="0"/>
              </a:rPr>
              <a:t>Count UP The Table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148953"/>
            <a:ext cx="5398662" cy="5552310"/>
          </a:xfrm>
          <a:prstGeom prst="rect">
            <a:avLst/>
          </a:prstGeom>
        </p:spPr>
      </p:pic>
      <p:sp>
        <p:nvSpPr>
          <p:cNvPr id="6" name="Lightning Bolt 5"/>
          <p:cNvSpPr/>
          <p:nvPr/>
        </p:nvSpPr>
        <p:spPr>
          <a:xfrm>
            <a:off x="5791200" y="2971800"/>
            <a:ext cx="381000" cy="3048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15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/>
        </p:nvSpPr>
        <p:spPr bwMode="auto">
          <a:xfrm>
            <a:off x="2057400" y="685801"/>
            <a:ext cx="5090176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Gill Sans" charset="0"/>
                <a:cs typeface="Gill Sans" charset="0"/>
              </a:rPr>
              <a:t>Motive Wave Variations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2133600"/>
            <a:ext cx="2514600" cy="2514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133600"/>
            <a:ext cx="2495550" cy="2514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133600"/>
            <a:ext cx="2514600" cy="2512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743200" y="4724401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400" b="1" dirty="0"/>
              <a:t>Impulse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6800" y="4724401"/>
            <a:ext cx="2514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400" b="1" dirty="0"/>
              <a:t>Impulse Extension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4724401"/>
            <a:ext cx="251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400" b="1" dirty="0"/>
              <a:t>Diagonal Triangles</a:t>
            </a:r>
          </a:p>
        </p:txBody>
      </p:sp>
    </p:spTree>
    <p:extLst>
      <p:ext uri="{BB962C8B-B14F-4D97-AF65-F5344CB8AC3E}">
        <p14:creationId xmlns:p14="http://schemas.microsoft.com/office/powerpoint/2010/main" val="2518842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3200401" y="1524000"/>
            <a:ext cx="3520009" cy="3810000"/>
            <a:chOff x="0" y="0"/>
            <a:chExt cx="2712" cy="2646"/>
          </a:xfrm>
        </p:grpSpPr>
        <p:sp>
          <p:nvSpPr>
            <p:cNvPr id="7" name="AutoShape 7"/>
            <p:cNvSpPr>
              <a:spLocks/>
            </p:cNvSpPr>
            <p:nvPr/>
          </p:nvSpPr>
          <p:spPr bwMode="auto">
            <a:xfrm>
              <a:off x="0" y="341"/>
              <a:ext cx="2268" cy="230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3935" y="12994"/>
                  </a:lnTo>
                  <a:lnTo>
                    <a:pt x="5859" y="17814"/>
                  </a:lnTo>
                  <a:lnTo>
                    <a:pt x="10756" y="4905"/>
                  </a:lnTo>
                  <a:lnTo>
                    <a:pt x="11893" y="10155"/>
                  </a:lnTo>
                  <a:lnTo>
                    <a:pt x="12505" y="6196"/>
                  </a:lnTo>
                  <a:lnTo>
                    <a:pt x="13205" y="7315"/>
                  </a:lnTo>
                  <a:lnTo>
                    <a:pt x="13817" y="2496"/>
                  </a:lnTo>
                  <a:lnTo>
                    <a:pt x="15041" y="5335"/>
                  </a:lnTo>
                  <a:lnTo>
                    <a:pt x="15304" y="3700"/>
                  </a:lnTo>
                  <a:lnTo>
                    <a:pt x="16528" y="6626"/>
                  </a:lnTo>
                  <a:lnTo>
                    <a:pt x="16965" y="2926"/>
                  </a:lnTo>
                  <a:lnTo>
                    <a:pt x="17490" y="4045"/>
                  </a:lnTo>
                  <a:lnTo>
                    <a:pt x="17927" y="1205"/>
                  </a:lnTo>
                  <a:lnTo>
                    <a:pt x="18802" y="3098"/>
                  </a:lnTo>
                  <a:lnTo>
                    <a:pt x="19239" y="1979"/>
                  </a:lnTo>
                  <a:lnTo>
                    <a:pt x="20288" y="3442"/>
                  </a:lnTo>
                  <a:lnTo>
                    <a:pt x="20551" y="1205"/>
                  </a:lnTo>
                  <a:lnTo>
                    <a:pt x="21425" y="2324"/>
                  </a:lnTo>
                  <a:lnTo>
                    <a:pt x="21600" y="0"/>
                  </a:lnTo>
                </a:path>
              </a:pathLst>
            </a:custGeom>
            <a:noFill/>
            <a:ln w="38100">
              <a:solidFill>
                <a:srgbClr val="001445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63498" dir="4200038" algn="ctr" rotWithShape="0">
                <a:schemeClr val="bg2">
                  <a:alpha val="39998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8" name="Rectangle 8"/>
            <p:cNvSpPr>
              <a:spLocks/>
            </p:cNvSpPr>
            <p:nvPr/>
          </p:nvSpPr>
          <p:spPr bwMode="auto">
            <a:xfrm>
              <a:off x="1769" y="220"/>
              <a:ext cx="224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.iii</a:t>
              </a:r>
            </a:p>
          </p:txBody>
        </p:sp>
        <p:sp>
          <p:nvSpPr>
            <p:cNvPr id="9" name="Rectangle 9"/>
            <p:cNvSpPr>
              <a:spLocks/>
            </p:cNvSpPr>
            <p:nvPr/>
          </p:nvSpPr>
          <p:spPr bwMode="auto">
            <a:xfrm>
              <a:off x="2044" y="747"/>
              <a:ext cx="224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.iv</a:t>
              </a:r>
            </a:p>
          </p:txBody>
        </p:sp>
        <p:sp>
          <p:nvSpPr>
            <p:cNvPr id="10" name="Rectangle 10"/>
            <p:cNvSpPr>
              <a:spLocks/>
            </p:cNvSpPr>
            <p:nvPr/>
          </p:nvSpPr>
          <p:spPr bwMode="auto">
            <a:xfrm>
              <a:off x="1670" y="1091"/>
              <a:ext cx="192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.ii</a:t>
              </a:r>
            </a:p>
          </p:txBody>
        </p:sp>
        <p:sp>
          <p:nvSpPr>
            <p:cNvPr id="11" name="Rectangle 11"/>
            <p:cNvSpPr>
              <a:spLocks/>
            </p:cNvSpPr>
            <p:nvPr/>
          </p:nvSpPr>
          <p:spPr bwMode="auto">
            <a:xfrm>
              <a:off x="1318" y="348"/>
              <a:ext cx="152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</a:t>
              </a:r>
              <a:r>
                <a:rPr lang="en-US" sz="1300" dirty="0" err="1">
                  <a:solidFill>
                    <a:srgbClr val="25714B"/>
                  </a:solidFill>
                  <a:ea typeface="Gill Sans" charset="0"/>
                  <a:cs typeface="Gill Sans" charset="0"/>
                </a:rPr>
                <a:t>i</a:t>
              </a:r>
              <a:endParaRPr lang="en-US" sz="1300" dirty="0">
                <a:solidFill>
                  <a:srgbClr val="25714B"/>
                </a:solidFill>
                <a:ea typeface="Gill Sans" charset="0"/>
                <a:cs typeface="Gill Sans" charset="0"/>
              </a:endParaRPr>
            </a:p>
          </p:txBody>
        </p:sp>
        <p:sp>
          <p:nvSpPr>
            <p:cNvPr id="12" name="Rectangle 12"/>
            <p:cNvSpPr>
              <a:spLocks/>
            </p:cNvSpPr>
            <p:nvPr/>
          </p:nvSpPr>
          <p:spPr bwMode="auto">
            <a:xfrm>
              <a:off x="323" y="1476"/>
              <a:ext cx="152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u="sng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</a:t>
              </a:r>
              <a:r>
                <a:rPr lang="en-US" sz="1300" u="sng" dirty="0" err="1">
                  <a:solidFill>
                    <a:srgbClr val="25714B"/>
                  </a:solidFill>
                  <a:ea typeface="Gill Sans" charset="0"/>
                  <a:cs typeface="Gill Sans" charset="0"/>
                </a:rPr>
                <a:t>i</a:t>
              </a:r>
              <a:endParaRPr lang="en-US" sz="1300" u="sng" dirty="0">
                <a:solidFill>
                  <a:srgbClr val="25714B"/>
                </a:solidFill>
                <a:ea typeface="Gill Sans" charset="0"/>
                <a:cs typeface="Gill Sans" charset="0"/>
              </a:endParaRPr>
            </a:p>
          </p:txBody>
        </p:sp>
        <p:sp>
          <p:nvSpPr>
            <p:cNvPr id="13" name="Rectangle 13"/>
            <p:cNvSpPr>
              <a:spLocks/>
            </p:cNvSpPr>
            <p:nvPr/>
          </p:nvSpPr>
          <p:spPr bwMode="auto">
            <a:xfrm>
              <a:off x="473" y="2320"/>
              <a:ext cx="192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u="sng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.ii</a:t>
              </a:r>
            </a:p>
          </p:txBody>
        </p:sp>
        <p:sp>
          <p:nvSpPr>
            <p:cNvPr id="14" name="Rectangle 14"/>
            <p:cNvSpPr>
              <a:spLocks/>
            </p:cNvSpPr>
            <p:nvPr/>
          </p:nvSpPr>
          <p:spPr bwMode="auto">
            <a:xfrm>
              <a:off x="1022" y="588"/>
              <a:ext cx="224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u="sng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.iii</a:t>
              </a:r>
            </a:p>
          </p:txBody>
        </p:sp>
        <p:sp>
          <p:nvSpPr>
            <p:cNvPr id="15" name="Rectangle 15"/>
            <p:cNvSpPr>
              <a:spLocks/>
            </p:cNvSpPr>
            <p:nvPr/>
          </p:nvSpPr>
          <p:spPr bwMode="auto">
            <a:xfrm>
              <a:off x="1131" y="1475"/>
              <a:ext cx="224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u="sng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.iv</a:t>
              </a:r>
            </a:p>
          </p:txBody>
        </p:sp>
        <p:sp>
          <p:nvSpPr>
            <p:cNvPr id="16" name="Rectangle 16"/>
            <p:cNvSpPr>
              <a:spLocks/>
            </p:cNvSpPr>
            <p:nvPr/>
          </p:nvSpPr>
          <p:spPr bwMode="auto">
            <a:xfrm>
              <a:off x="2185" y="0"/>
              <a:ext cx="192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u="sng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.v</a:t>
              </a:r>
            </a:p>
          </p:txBody>
        </p:sp>
        <p:sp>
          <p:nvSpPr>
            <p:cNvPr id="17" name="Rectangle 17"/>
            <p:cNvSpPr>
              <a:spLocks/>
            </p:cNvSpPr>
            <p:nvPr/>
          </p:nvSpPr>
          <p:spPr bwMode="auto">
            <a:xfrm>
              <a:off x="2148" y="131"/>
              <a:ext cx="224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.v</a:t>
              </a: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rot="10800000" flipH="1">
              <a:off x="1253" y="549"/>
              <a:ext cx="1135" cy="894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rot="10800000" flipH="1">
              <a:off x="1405" y="304"/>
              <a:ext cx="946" cy="315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rot="10800000">
              <a:off x="2358" y="357"/>
              <a:ext cx="354" cy="39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ysDot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6543068" y="1666875"/>
            <a:ext cx="3124138" cy="3736594"/>
            <a:chOff x="0" y="0"/>
            <a:chExt cx="2407" cy="2595"/>
          </a:xfrm>
        </p:grpSpPr>
        <p:sp>
          <p:nvSpPr>
            <p:cNvPr id="22" name="AutoShape 22"/>
            <p:cNvSpPr>
              <a:spLocks/>
            </p:cNvSpPr>
            <p:nvPr/>
          </p:nvSpPr>
          <p:spPr bwMode="auto">
            <a:xfrm>
              <a:off x="0" y="245"/>
              <a:ext cx="2295" cy="230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691" y="18683"/>
                  </a:lnTo>
                  <a:lnTo>
                    <a:pt x="1210" y="20260"/>
                  </a:lnTo>
                  <a:lnTo>
                    <a:pt x="2074" y="16003"/>
                  </a:lnTo>
                  <a:lnTo>
                    <a:pt x="2506" y="17422"/>
                  </a:lnTo>
                  <a:lnTo>
                    <a:pt x="3110" y="13953"/>
                  </a:lnTo>
                  <a:lnTo>
                    <a:pt x="4234" y="17658"/>
                  </a:lnTo>
                  <a:lnTo>
                    <a:pt x="5011" y="15924"/>
                  </a:lnTo>
                  <a:lnTo>
                    <a:pt x="5875" y="19787"/>
                  </a:lnTo>
                  <a:lnTo>
                    <a:pt x="6307" y="16239"/>
                  </a:lnTo>
                  <a:lnTo>
                    <a:pt x="6826" y="16949"/>
                  </a:lnTo>
                  <a:lnTo>
                    <a:pt x="7171" y="13086"/>
                  </a:lnTo>
                  <a:lnTo>
                    <a:pt x="7690" y="13796"/>
                  </a:lnTo>
                  <a:lnTo>
                    <a:pt x="8035" y="11273"/>
                  </a:lnTo>
                  <a:lnTo>
                    <a:pt x="8813" y="13717"/>
                  </a:lnTo>
                  <a:lnTo>
                    <a:pt x="9331" y="12061"/>
                  </a:lnTo>
                  <a:lnTo>
                    <a:pt x="10368" y="14505"/>
                  </a:lnTo>
                  <a:lnTo>
                    <a:pt x="10541" y="12455"/>
                  </a:lnTo>
                  <a:lnTo>
                    <a:pt x="11232" y="13086"/>
                  </a:lnTo>
                  <a:lnTo>
                    <a:pt x="11491" y="10485"/>
                  </a:lnTo>
                  <a:lnTo>
                    <a:pt x="12010" y="10958"/>
                  </a:lnTo>
                  <a:lnTo>
                    <a:pt x="12355" y="8750"/>
                  </a:lnTo>
                  <a:lnTo>
                    <a:pt x="14774" y="12771"/>
                  </a:lnTo>
                  <a:lnTo>
                    <a:pt x="18835" y="1261"/>
                  </a:lnTo>
                  <a:lnTo>
                    <a:pt x="20131" y="4099"/>
                  </a:lnTo>
                  <a:lnTo>
                    <a:pt x="21600" y="0"/>
                  </a:lnTo>
                </a:path>
              </a:pathLst>
            </a:custGeom>
            <a:noFill/>
            <a:ln w="38100">
              <a:solidFill>
                <a:srgbClr val="001445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63498" dir="4200038" algn="ctr" rotWithShape="0">
                <a:schemeClr val="bg2">
                  <a:alpha val="39998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23" name="Rectangle 23"/>
            <p:cNvSpPr>
              <a:spLocks/>
            </p:cNvSpPr>
            <p:nvPr/>
          </p:nvSpPr>
          <p:spPr bwMode="auto">
            <a:xfrm>
              <a:off x="244" y="1485"/>
              <a:ext cx="152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</a:t>
              </a:r>
              <a:r>
                <a:rPr lang="en-US" sz="1300" dirty="0" err="1">
                  <a:solidFill>
                    <a:srgbClr val="25714B"/>
                  </a:solidFill>
                  <a:ea typeface="Gill Sans" charset="0"/>
                  <a:cs typeface="Gill Sans" charset="0"/>
                </a:rPr>
                <a:t>i</a:t>
              </a:r>
              <a:endParaRPr lang="en-US" sz="1300" dirty="0">
                <a:solidFill>
                  <a:srgbClr val="25714B"/>
                </a:solidFill>
                <a:ea typeface="Gill Sans" charset="0"/>
                <a:cs typeface="Gill Sans" charset="0"/>
              </a:endParaRPr>
            </a:p>
          </p:txBody>
        </p:sp>
        <p:sp>
          <p:nvSpPr>
            <p:cNvPr id="24" name="Rectangle 24"/>
            <p:cNvSpPr>
              <a:spLocks/>
            </p:cNvSpPr>
            <p:nvPr/>
          </p:nvSpPr>
          <p:spPr bwMode="auto">
            <a:xfrm>
              <a:off x="524" y="2427"/>
              <a:ext cx="192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.ii</a:t>
              </a:r>
            </a:p>
          </p:txBody>
        </p:sp>
        <p:sp>
          <p:nvSpPr>
            <p:cNvPr id="25" name="Rectangle 25"/>
            <p:cNvSpPr>
              <a:spLocks/>
            </p:cNvSpPr>
            <p:nvPr/>
          </p:nvSpPr>
          <p:spPr bwMode="auto">
            <a:xfrm>
              <a:off x="719" y="1188"/>
              <a:ext cx="224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.iii</a:t>
              </a:r>
            </a:p>
          </p:txBody>
        </p:sp>
        <p:sp>
          <p:nvSpPr>
            <p:cNvPr id="26" name="Rectangle 26"/>
            <p:cNvSpPr>
              <a:spLocks/>
            </p:cNvSpPr>
            <p:nvPr/>
          </p:nvSpPr>
          <p:spPr bwMode="auto">
            <a:xfrm>
              <a:off x="993" y="1827"/>
              <a:ext cx="224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.iv</a:t>
              </a:r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 bwMode="auto">
            <a:xfrm>
              <a:off x="1202" y="915"/>
              <a:ext cx="224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.v</a:t>
              </a:r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 bwMode="auto">
            <a:xfrm>
              <a:off x="1234" y="749"/>
              <a:ext cx="152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u="sng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</a:t>
              </a:r>
              <a:r>
                <a:rPr lang="en-US" sz="1300" u="sng" dirty="0" err="1">
                  <a:solidFill>
                    <a:srgbClr val="25714B"/>
                  </a:solidFill>
                  <a:ea typeface="Gill Sans" charset="0"/>
                  <a:cs typeface="Gill Sans" charset="0"/>
                </a:rPr>
                <a:t>i</a:t>
              </a:r>
              <a:endParaRPr lang="en-US" sz="1300" u="sng" dirty="0">
                <a:solidFill>
                  <a:srgbClr val="25714B"/>
                </a:solidFill>
                <a:ea typeface="Gill Sans" charset="0"/>
                <a:cs typeface="Gill Sans" charset="0"/>
              </a:endParaRPr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 bwMode="auto">
            <a:xfrm>
              <a:off x="1480" y="1688"/>
              <a:ext cx="192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u="sng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.ii</a:t>
              </a:r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 bwMode="auto">
            <a:xfrm>
              <a:off x="1837" y="132"/>
              <a:ext cx="224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u="sng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.iii</a:t>
              </a:r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 bwMode="auto">
            <a:xfrm>
              <a:off x="2058" y="732"/>
              <a:ext cx="224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u="sng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.iv</a:t>
              </a:r>
            </a:p>
          </p:txBody>
        </p:sp>
        <p:sp>
          <p:nvSpPr>
            <p:cNvPr id="33" name="Rectangle 32"/>
            <p:cNvSpPr>
              <a:spLocks/>
            </p:cNvSpPr>
            <p:nvPr/>
          </p:nvSpPr>
          <p:spPr bwMode="auto">
            <a:xfrm>
              <a:off x="2215" y="0"/>
              <a:ext cx="192" cy="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u="sng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.v</a:t>
              </a: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 rot="10800000" flipH="1">
              <a:off x="636" y="1430"/>
              <a:ext cx="796" cy="933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rot="10800000" flipH="1">
              <a:off x="165" y="1108"/>
              <a:ext cx="1240" cy="735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</p:grpSp>
      <p:sp>
        <p:nvSpPr>
          <p:cNvPr id="36" name="Rectangle 35"/>
          <p:cNvSpPr>
            <a:spLocks/>
          </p:cNvSpPr>
          <p:nvPr/>
        </p:nvSpPr>
        <p:spPr bwMode="auto">
          <a:xfrm>
            <a:off x="2057400" y="501135"/>
            <a:ext cx="3888052" cy="984885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u="sng" dirty="0">
                <a:ea typeface="Gill Sans" charset="0"/>
                <a:cs typeface="Gill Sans" charset="0"/>
              </a:rPr>
              <a:t>Diagonal Triangles</a:t>
            </a:r>
          </a:p>
          <a:p>
            <a:r>
              <a:rPr lang="en-US" sz="2400" b="1" dirty="0">
                <a:ea typeface="Gill Sans" charset="0"/>
                <a:cs typeface="Gill Sans" charset="0"/>
              </a:rPr>
              <a:t>Motive, yet NOT impulsive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00401" y="5410201"/>
            <a:ext cx="2243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400" b="1" dirty="0"/>
              <a:t>Ending Diagonal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05601" y="5410201"/>
            <a:ext cx="2364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400" b="1" dirty="0"/>
              <a:t>Leading Diagonal</a:t>
            </a:r>
          </a:p>
        </p:txBody>
      </p:sp>
    </p:spTree>
    <p:extLst>
      <p:ext uri="{BB962C8B-B14F-4D97-AF65-F5344CB8AC3E}">
        <p14:creationId xmlns:p14="http://schemas.microsoft.com/office/powerpoint/2010/main" val="1597757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5"/>
          <p:cNvGrpSpPr/>
          <p:nvPr/>
        </p:nvGrpSpPr>
        <p:grpSpPr>
          <a:xfrm>
            <a:off x="4114800" y="1752600"/>
            <a:ext cx="1752600" cy="2057400"/>
            <a:chOff x="5019068" y="2984402"/>
            <a:chExt cx="1858648" cy="2419067"/>
          </a:xfrm>
        </p:grpSpPr>
        <p:sp>
          <p:nvSpPr>
            <p:cNvPr id="22" name="AutoShape 22"/>
            <p:cNvSpPr>
              <a:spLocks/>
            </p:cNvSpPr>
            <p:nvPr/>
          </p:nvSpPr>
          <p:spPr bwMode="auto">
            <a:xfrm>
              <a:off x="5019068" y="3363583"/>
              <a:ext cx="1703828" cy="1973651"/>
            </a:xfrm>
            <a:custGeom>
              <a:avLst/>
              <a:gdLst>
                <a:gd name="connsiteX0" fmla="*/ 0 w 20131"/>
                <a:gd name="connsiteY0" fmla="*/ 20339 h 20339"/>
                <a:gd name="connsiteX1" fmla="*/ 691 w 20131"/>
                <a:gd name="connsiteY1" fmla="*/ 17422 h 20339"/>
                <a:gd name="connsiteX2" fmla="*/ 1210 w 20131"/>
                <a:gd name="connsiteY2" fmla="*/ 18999 h 20339"/>
                <a:gd name="connsiteX3" fmla="*/ 2074 w 20131"/>
                <a:gd name="connsiteY3" fmla="*/ 14742 h 20339"/>
                <a:gd name="connsiteX4" fmla="*/ 2506 w 20131"/>
                <a:gd name="connsiteY4" fmla="*/ 16161 h 20339"/>
                <a:gd name="connsiteX5" fmla="*/ 3110 w 20131"/>
                <a:gd name="connsiteY5" fmla="*/ 12692 h 20339"/>
                <a:gd name="connsiteX6" fmla="*/ 4234 w 20131"/>
                <a:gd name="connsiteY6" fmla="*/ 16397 h 20339"/>
                <a:gd name="connsiteX7" fmla="*/ 5011 w 20131"/>
                <a:gd name="connsiteY7" fmla="*/ 14663 h 20339"/>
                <a:gd name="connsiteX8" fmla="*/ 5875 w 20131"/>
                <a:gd name="connsiteY8" fmla="*/ 18526 h 20339"/>
                <a:gd name="connsiteX9" fmla="*/ 6307 w 20131"/>
                <a:gd name="connsiteY9" fmla="*/ 14978 h 20339"/>
                <a:gd name="connsiteX10" fmla="*/ 6826 w 20131"/>
                <a:gd name="connsiteY10" fmla="*/ 15688 h 20339"/>
                <a:gd name="connsiteX11" fmla="*/ 7171 w 20131"/>
                <a:gd name="connsiteY11" fmla="*/ 11825 h 20339"/>
                <a:gd name="connsiteX12" fmla="*/ 7690 w 20131"/>
                <a:gd name="connsiteY12" fmla="*/ 12535 h 20339"/>
                <a:gd name="connsiteX13" fmla="*/ 8035 w 20131"/>
                <a:gd name="connsiteY13" fmla="*/ 10012 h 20339"/>
                <a:gd name="connsiteX14" fmla="*/ 8813 w 20131"/>
                <a:gd name="connsiteY14" fmla="*/ 12456 h 20339"/>
                <a:gd name="connsiteX15" fmla="*/ 9331 w 20131"/>
                <a:gd name="connsiteY15" fmla="*/ 10800 h 20339"/>
                <a:gd name="connsiteX16" fmla="*/ 10368 w 20131"/>
                <a:gd name="connsiteY16" fmla="*/ 13244 h 20339"/>
                <a:gd name="connsiteX17" fmla="*/ 10541 w 20131"/>
                <a:gd name="connsiteY17" fmla="*/ 11194 h 20339"/>
                <a:gd name="connsiteX18" fmla="*/ 11232 w 20131"/>
                <a:gd name="connsiteY18" fmla="*/ 11825 h 20339"/>
                <a:gd name="connsiteX19" fmla="*/ 11491 w 20131"/>
                <a:gd name="connsiteY19" fmla="*/ 9224 h 20339"/>
                <a:gd name="connsiteX20" fmla="*/ 12010 w 20131"/>
                <a:gd name="connsiteY20" fmla="*/ 9697 h 20339"/>
                <a:gd name="connsiteX21" fmla="*/ 12355 w 20131"/>
                <a:gd name="connsiteY21" fmla="*/ 7489 h 20339"/>
                <a:gd name="connsiteX22" fmla="*/ 14774 w 20131"/>
                <a:gd name="connsiteY22" fmla="*/ 11510 h 20339"/>
                <a:gd name="connsiteX23" fmla="*/ 18835 w 20131"/>
                <a:gd name="connsiteY23" fmla="*/ 0 h 20339"/>
                <a:gd name="connsiteX24" fmla="*/ 20131 w 20131"/>
                <a:gd name="connsiteY24" fmla="*/ 2838 h 20339"/>
                <a:gd name="connsiteX0" fmla="*/ 0 w 18835"/>
                <a:gd name="connsiteY0" fmla="*/ 20339 h 20339"/>
                <a:gd name="connsiteX1" fmla="*/ 691 w 18835"/>
                <a:gd name="connsiteY1" fmla="*/ 17422 h 20339"/>
                <a:gd name="connsiteX2" fmla="*/ 1210 w 18835"/>
                <a:gd name="connsiteY2" fmla="*/ 18999 h 20339"/>
                <a:gd name="connsiteX3" fmla="*/ 2074 w 18835"/>
                <a:gd name="connsiteY3" fmla="*/ 14742 h 20339"/>
                <a:gd name="connsiteX4" fmla="*/ 2506 w 18835"/>
                <a:gd name="connsiteY4" fmla="*/ 16161 h 20339"/>
                <a:gd name="connsiteX5" fmla="*/ 3110 w 18835"/>
                <a:gd name="connsiteY5" fmla="*/ 12692 h 20339"/>
                <a:gd name="connsiteX6" fmla="*/ 4234 w 18835"/>
                <a:gd name="connsiteY6" fmla="*/ 16397 h 20339"/>
                <a:gd name="connsiteX7" fmla="*/ 5011 w 18835"/>
                <a:gd name="connsiteY7" fmla="*/ 14663 h 20339"/>
                <a:gd name="connsiteX8" fmla="*/ 5875 w 18835"/>
                <a:gd name="connsiteY8" fmla="*/ 18526 h 20339"/>
                <a:gd name="connsiteX9" fmla="*/ 6307 w 18835"/>
                <a:gd name="connsiteY9" fmla="*/ 14978 h 20339"/>
                <a:gd name="connsiteX10" fmla="*/ 6826 w 18835"/>
                <a:gd name="connsiteY10" fmla="*/ 15688 h 20339"/>
                <a:gd name="connsiteX11" fmla="*/ 7171 w 18835"/>
                <a:gd name="connsiteY11" fmla="*/ 11825 h 20339"/>
                <a:gd name="connsiteX12" fmla="*/ 7690 w 18835"/>
                <a:gd name="connsiteY12" fmla="*/ 12535 h 20339"/>
                <a:gd name="connsiteX13" fmla="*/ 8035 w 18835"/>
                <a:gd name="connsiteY13" fmla="*/ 10012 h 20339"/>
                <a:gd name="connsiteX14" fmla="*/ 8813 w 18835"/>
                <a:gd name="connsiteY14" fmla="*/ 12456 h 20339"/>
                <a:gd name="connsiteX15" fmla="*/ 9331 w 18835"/>
                <a:gd name="connsiteY15" fmla="*/ 10800 h 20339"/>
                <a:gd name="connsiteX16" fmla="*/ 10368 w 18835"/>
                <a:gd name="connsiteY16" fmla="*/ 13244 h 20339"/>
                <a:gd name="connsiteX17" fmla="*/ 10541 w 18835"/>
                <a:gd name="connsiteY17" fmla="*/ 11194 h 20339"/>
                <a:gd name="connsiteX18" fmla="*/ 11232 w 18835"/>
                <a:gd name="connsiteY18" fmla="*/ 11825 h 20339"/>
                <a:gd name="connsiteX19" fmla="*/ 11491 w 18835"/>
                <a:gd name="connsiteY19" fmla="*/ 9224 h 20339"/>
                <a:gd name="connsiteX20" fmla="*/ 12010 w 18835"/>
                <a:gd name="connsiteY20" fmla="*/ 9697 h 20339"/>
                <a:gd name="connsiteX21" fmla="*/ 12355 w 18835"/>
                <a:gd name="connsiteY21" fmla="*/ 7489 h 20339"/>
                <a:gd name="connsiteX22" fmla="*/ 14774 w 18835"/>
                <a:gd name="connsiteY22" fmla="*/ 11510 h 20339"/>
                <a:gd name="connsiteX23" fmla="*/ 18835 w 18835"/>
                <a:gd name="connsiteY23" fmla="*/ 0 h 20339"/>
                <a:gd name="connsiteX0" fmla="*/ 0 w 14774"/>
                <a:gd name="connsiteY0" fmla="*/ 12850 h 12850"/>
                <a:gd name="connsiteX1" fmla="*/ 691 w 14774"/>
                <a:gd name="connsiteY1" fmla="*/ 9933 h 12850"/>
                <a:gd name="connsiteX2" fmla="*/ 1210 w 14774"/>
                <a:gd name="connsiteY2" fmla="*/ 11510 h 12850"/>
                <a:gd name="connsiteX3" fmla="*/ 2074 w 14774"/>
                <a:gd name="connsiteY3" fmla="*/ 7253 h 12850"/>
                <a:gd name="connsiteX4" fmla="*/ 2506 w 14774"/>
                <a:gd name="connsiteY4" fmla="*/ 8672 h 12850"/>
                <a:gd name="connsiteX5" fmla="*/ 3110 w 14774"/>
                <a:gd name="connsiteY5" fmla="*/ 5203 h 12850"/>
                <a:gd name="connsiteX6" fmla="*/ 4234 w 14774"/>
                <a:gd name="connsiteY6" fmla="*/ 8908 h 12850"/>
                <a:gd name="connsiteX7" fmla="*/ 5011 w 14774"/>
                <a:gd name="connsiteY7" fmla="*/ 7174 h 12850"/>
                <a:gd name="connsiteX8" fmla="*/ 5875 w 14774"/>
                <a:gd name="connsiteY8" fmla="*/ 11037 h 12850"/>
                <a:gd name="connsiteX9" fmla="*/ 6307 w 14774"/>
                <a:gd name="connsiteY9" fmla="*/ 7489 h 12850"/>
                <a:gd name="connsiteX10" fmla="*/ 6826 w 14774"/>
                <a:gd name="connsiteY10" fmla="*/ 8199 h 12850"/>
                <a:gd name="connsiteX11" fmla="*/ 7171 w 14774"/>
                <a:gd name="connsiteY11" fmla="*/ 4336 h 12850"/>
                <a:gd name="connsiteX12" fmla="*/ 7690 w 14774"/>
                <a:gd name="connsiteY12" fmla="*/ 5046 h 12850"/>
                <a:gd name="connsiteX13" fmla="*/ 8035 w 14774"/>
                <a:gd name="connsiteY13" fmla="*/ 2523 h 12850"/>
                <a:gd name="connsiteX14" fmla="*/ 8813 w 14774"/>
                <a:gd name="connsiteY14" fmla="*/ 4967 h 12850"/>
                <a:gd name="connsiteX15" fmla="*/ 9331 w 14774"/>
                <a:gd name="connsiteY15" fmla="*/ 3311 h 12850"/>
                <a:gd name="connsiteX16" fmla="*/ 10368 w 14774"/>
                <a:gd name="connsiteY16" fmla="*/ 5755 h 12850"/>
                <a:gd name="connsiteX17" fmla="*/ 10541 w 14774"/>
                <a:gd name="connsiteY17" fmla="*/ 3705 h 12850"/>
                <a:gd name="connsiteX18" fmla="*/ 11232 w 14774"/>
                <a:gd name="connsiteY18" fmla="*/ 4336 h 12850"/>
                <a:gd name="connsiteX19" fmla="*/ 11491 w 14774"/>
                <a:gd name="connsiteY19" fmla="*/ 1735 h 12850"/>
                <a:gd name="connsiteX20" fmla="*/ 12010 w 14774"/>
                <a:gd name="connsiteY20" fmla="*/ 2208 h 12850"/>
                <a:gd name="connsiteX21" fmla="*/ 12355 w 14774"/>
                <a:gd name="connsiteY21" fmla="*/ 0 h 12850"/>
                <a:gd name="connsiteX22" fmla="*/ 14774 w 14774"/>
                <a:gd name="connsiteY22" fmla="*/ 4021 h 12850"/>
                <a:gd name="connsiteX0" fmla="*/ 0 w 12355"/>
                <a:gd name="connsiteY0" fmla="*/ 12850 h 12850"/>
                <a:gd name="connsiteX1" fmla="*/ 691 w 12355"/>
                <a:gd name="connsiteY1" fmla="*/ 9933 h 12850"/>
                <a:gd name="connsiteX2" fmla="*/ 1210 w 12355"/>
                <a:gd name="connsiteY2" fmla="*/ 11510 h 12850"/>
                <a:gd name="connsiteX3" fmla="*/ 2074 w 12355"/>
                <a:gd name="connsiteY3" fmla="*/ 7253 h 12850"/>
                <a:gd name="connsiteX4" fmla="*/ 2506 w 12355"/>
                <a:gd name="connsiteY4" fmla="*/ 8672 h 12850"/>
                <a:gd name="connsiteX5" fmla="*/ 3110 w 12355"/>
                <a:gd name="connsiteY5" fmla="*/ 5203 h 12850"/>
                <a:gd name="connsiteX6" fmla="*/ 4234 w 12355"/>
                <a:gd name="connsiteY6" fmla="*/ 8908 h 12850"/>
                <a:gd name="connsiteX7" fmla="*/ 5011 w 12355"/>
                <a:gd name="connsiteY7" fmla="*/ 7174 h 12850"/>
                <a:gd name="connsiteX8" fmla="*/ 5875 w 12355"/>
                <a:gd name="connsiteY8" fmla="*/ 11037 h 12850"/>
                <a:gd name="connsiteX9" fmla="*/ 6307 w 12355"/>
                <a:gd name="connsiteY9" fmla="*/ 7489 h 12850"/>
                <a:gd name="connsiteX10" fmla="*/ 6826 w 12355"/>
                <a:gd name="connsiteY10" fmla="*/ 8199 h 12850"/>
                <a:gd name="connsiteX11" fmla="*/ 7171 w 12355"/>
                <a:gd name="connsiteY11" fmla="*/ 4336 h 12850"/>
                <a:gd name="connsiteX12" fmla="*/ 7690 w 12355"/>
                <a:gd name="connsiteY12" fmla="*/ 5046 h 12850"/>
                <a:gd name="connsiteX13" fmla="*/ 8035 w 12355"/>
                <a:gd name="connsiteY13" fmla="*/ 2523 h 12850"/>
                <a:gd name="connsiteX14" fmla="*/ 8813 w 12355"/>
                <a:gd name="connsiteY14" fmla="*/ 4967 h 12850"/>
                <a:gd name="connsiteX15" fmla="*/ 9331 w 12355"/>
                <a:gd name="connsiteY15" fmla="*/ 3311 h 12850"/>
                <a:gd name="connsiteX16" fmla="*/ 10368 w 12355"/>
                <a:gd name="connsiteY16" fmla="*/ 5755 h 12850"/>
                <a:gd name="connsiteX17" fmla="*/ 10541 w 12355"/>
                <a:gd name="connsiteY17" fmla="*/ 3705 h 12850"/>
                <a:gd name="connsiteX18" fmla="*/ 11232 w 12355"/>
                <a:gd name="connsiteY18" fmla="*/ 4336 h 12850"/>
                <a:gd name="connsiteX19" fmla="*/ 11491 w 12355"/>
                <a:gd name="connsiteY19" fmla="*/ 1735 h 12850"/>
                <a:gd name="connsiteX20" fmla="*/ 12010 w 12355"/>
                <a:gd name="connsiteY20" fmla="*/ 2208 h 12850"/>
                <a:gd name="connsiteX21" fmla="*/ 12355 w 12355"/>
                <a:gd name="connsiteY21" fmla="*/ 0 h 1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355" h="12850">
                  <a:moveTo>
                    <a:pt x="0" y="12850"/>
                  </a:moveTo>
                  <a:lnTo>
                    <a:pt x="691" y="9933"/>
                  </a:lnTo>
                  <a:lnTo>
                    <a:pt x="1210" y="11510"/>
                  </a:lnTo>
                  <a:lnTo>
                    <a:pt x="2074" y="7253"/>
                  </a:lnTo>
                  <a:lnTo>
                    <a:pt x="2506" y="8672"/>
                  </a:lnTo>
                  <a:lnTo>
                    <a:pt x="3110" y="5203"/>
                  </a:lnTo>
                  <a:lnTo>
                    <a:pt x="4234" y="8908"/>
                  </a:lnTo>
                  <a:lnTo>
                    <a:pt x="5011" y="7174"/>
                  </a:lnTo>
                  <a:lnTo>
                    <a:pt x="5875" y="11037"/>
                  </a:lnTo>
                  <a:lnTo>
                    <a:pt x="6307" y="7489"/>
                  </a:lnTo>
                  <a:lnTo>
                    <a:pt x="6826" y="8199"/>
                  </a:lnTo>
                  <a:lnTo>
                    <a:pt x="7171" y="4336"/>
                  </a:lnTo>
                  <a:lnTo>
                    <a:pt x="7690" y="5046"/>
                  </a:lnTo>
                  <a:lnTo>
                    <a:pt x="8035" y="2523"/>
                  </a:lnTo>
                  <a:lnTo>
                    <a:pt x="8813" y="4967"/>
                  </a:lnTo>
                  <a:lnTo>
                    <a:pt x="9331" y="3311"/>
                  </a:lnTo>
                  <a:lnTo>
                    <a:pt x="10368" y="5755"/>
                  </a:lnTo>
                  <a:cubicBezTo>
                    <a:pt x="10426" y="5072"/>
                    <a:pt x="10483" y="4388"/>
                    <a:pt x="10541" y="3705"/>
                  </a:cubicBezTo>
                  <a:lnTo>
                    <a:pt x="11232" y="4336"/>
                  </a:lnTo>
                  <a:cubicBezTo>
                    <a:pt x="11318" y="3469"/>
                    <a:pt x="11405" y="2602"/>
                    <a:pt x="11491" y="1735"/>
                  </a:cubicBezTo>
                  <a:lnTo>
                    <a:pt x="12010" y="2208"/>
                  </a:lnTo>
                  <a:lnTo>
                    <a:pt x="12355" y="0"/>
                  </a:lnTo>
                </a:path>
              </a:pathLst>
            </a:custGeom>
            <a:noFill/>
            <a:ln w="38100">
              <a:solidFill>
                <a:srgbClr val="001445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63498" dir="4200038" algn="ctr" rotWithShape="0">
                <a:schemeClr val="bg2">
                  <a:alpha val="39998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23" name="Rectangle 23"/>
            <p:cNvSpPr>
              <a:spLocks/>
            </p:cNvSpPr>
            <p:nvPr/>
          </p:nvSpPr>
          <p:spPr bwMode="auto">
            <a:xfrm>
              <a:off x="5335765" y="3805157"/>
              <a:ext cx="197287" cy="2419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</a:t>
              </a:r>
              <a:r>
                <a:rPr lang="en-US" sz="1300" dirty="0" err="1">
                  <a:solidFill>
                    <a:srgbClr val="25714B"/>
                  </a:solidFill>
                  <a:ea typeface="Gill Sans" charset="0"/>
                  <a:cs typeface="Gill Sans" charset="0"/>
                </a:rPr>
                <a:t>i</a:t>
              </a:r>
              <a:endParaRPr lang="en-US" sz="1300" dirty="0">
                <a:solidFill>
                  <a:srgbClr val="25714B"/>
                </a:solidFill>
                <a:ea typeface="Gill Sans" charset="0"/>
                <a:cs typeface="Gill Sans" charset="0"/>
              </a:endParaRPr>
            </a:p>
          </p:txBody>
        </p:sp>
        <p:sp>
          <p:nvSpPr>
            <p:cNvPr id="24" name="Rectangle 24"/>
            <p:cNvSpPr>
              <a:spLocks/>
            </p:cNvSpPr>
            <p:nvPr/>
          </p:nvSpPr>
          <p:spPr bwMode="auto">
            <a:xfrm>
              <a:off x="5699188" y="5161562"/>
              <a:ext cx="249204" cy="2419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.ii</a:t>
              </a:r>
            </a:p>
          </p:txBody>
        </p:sp>
        <p:sp>
          <p:nvSpPr>
            <p:cNvPr id="25" name="Rectangle 25"/>
            <p:cNvSpPr>
              <a:spLocks/>
            </p:cNvSpPr>
            <p:nvPr/>
          </p:nvSpPr>
          <p:spPr bwMode="auto">
            <a:xfrm>
              <a:off x="5952286" y="3377501"/>
              <a:ext cx="290738" cy="2419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.iii</a:t>
              </a:r>
            </a:p>
          </p:txBody>
        </p:sp>
        <p:sp>
          <p:nvSpPr>
            <p:cNvPr id="26" name="Rectangle 26"/>
            <p:cNvSpPr>
              <a:spLocks/>
            </p:cNvSpPr>
            <p:nvPr/>
          </p:nvSpPr>
          <p:spPr bwMode="auto">
            <a:xfrm>
              <a:off x="6307921" y="4297610"/>
              <a:ext cx="290738" cy="2419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.iv</a:t>
              </a:r>
            </a:p>
          </p:txBody>
        </p:sp>
        <p:sp>
          <p:nvSpPr>
            <p:cNvPr id="28" name="Rectangle 27"/>
            <p:cNvSpPr>
              <a:spLocks/>
            </p:cNvSpPr>
            <p:nvPr/>
          </p:nvSpPr>
          <p:spPr bwMode="auto">
            <a:xfrm>
              <a:off x="6579190" y="2984402"/>
              <a:ext cx="290738" cy="2419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.v</a:t>
              </a: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 rot="10800000" flipH="1">
              <a:off x="5844557" y="3725961"/>
              <a:ext cx="1033159" cy="1343446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rot="10800000" flipH="1">
              <a:off x="5233228" y="3262307"/>
              <a:ext cx="1609444" cy="1058342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</p:grpSp>
      <p:sp>
        <p:nvSpPr>
          <p:cNvPr id="36" name="Rectangle 35"/>
          <p:cNvSpPr>
            <a:spLocks/>
          </p:cNvSpPr>
          <p:nvPr/>
        </p:nvSpPr>
        <p:spPr bwMode="auto">
          <a:xfrm>
            <a:off x="2057401" y="501135"/>
            <a:ext cx="4395691" cy="984885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u="sng" dirty="0">
                <a:ea typeface="Gill Sans" charset="0"/>
                <a:cs typeface="Gill Sans" charset="0"/>
              </a:rPr>
              <a:t>Motive vs. Impulsive</a:t>
            </a:r>
          </a:p>
          <a:p>
            <a:r>
              <a:rPr lang="en-US" sz="2400" b="1" dirty="0">
                <a:ea typeface="Gill Sans" charset="0"/>
                <a:cs typeface="Gill Sans" charset="0"/>
              </a:rPr>
              <a:t>What’s the difference?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57400" y="3962401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400" b="1" dirty="0"/>
              <a:t>  Ending       &amp;     Leading </a:t>
            </a:r>
          </a:p>
          <a:p>
            <a:pPr marL="342900" indent="-342900" algn="ctr"/>
            <a:r>
              <a:rPr lang="en-US" sz="2400" b="1" dirty="0"/>
              <a:t>Diagonal Motive Wave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29400" y="3962401"/>
            <a:ext cx="318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400" b="1" dirty="0"/>
              <a:t>Motive Impulsive Wave</a:t>
            </a:r>
          </a:p>
        </p:txBody>
      </p:sp>
      <p:grpSp>
        <p:nvGrpSpPr>
          <p:cNvPr id="3" name="Group 53"/>
          <p:cNvGrpSpPr/>
          <p:nvPr/>
        </p:nvGrpSpPr>
        <p:grpSpPr>
          <a:xfrm>
            <a:off x="2209800" y="1447800"/>
            <a:ext cx="2362200" cy="2514600"/>
            <a:chOff x="5126020" y="1066800"/>
            <a:chExt cx="1899189" cy="2077789"/>
          </a:xfrm>
        </p:grpSpPr>
        <p:sp>
          <p:nvSpPr>
            <p:cNvPr id="40" name="AutoShape 7"/>
            <p:cNvSpPr>
              <a:spLocks/>
            </p:cNvSpPr>
            <p:nvPr/>
          </p:nvSpPr>
          <p:spPr bwMode="auto">
            <a:xfrm>
              <a:off x="5126020" y="1557809"/>
              <a:ext cx="1322904" cy="1560387"/>
            </a:xfrm>
            <a:custGeom>
              <a:avLst/>
              <a:gdLst>
                <a:gd name="connsiteX0" fmla="*/ 0 w 21600"/>
                <a:gd name="connsiteY0" fmla="*/ 21600 h 21600"/>
                <a:gd name="connsiteX1" fmla="*/ 5859 w 21600"/>
                <a:gd name="connsiteY1" fmla="*/ 17814 h 21600"/>
                <a:gd name="connsiteX2" fmla="*/ 10756 w 21600"/>
                <a:gd name="connsiteY2" fmla="*/ 4905 h 21600"/>
                <a:gd name="connsiteX3" fmla="*/ 11893 w 21600"/>
                <a:gd name="connsiteY3" fmla="*/ 10155 h 21600"/>
                <a:gd name="connsiteX4" fmla="*/ 12505 w 21600"/>
                <a:gd name="connsiteY4" fmla="*/ 6196 h 21600"/>
                <a:gd name="connsiteX5" fmla="*/ 13205 w 21600"/>
                <a:gd name="connsiteY5" fmla="*/ 7315 h 21600"/>
                <a:gd name="connsiteX6" fmla="*/ 13817 w 21600"/>
                <a:gd name="connsiteY6" fmla="*/ 2496 h 21600"/>
                <a:gd name="connsiteX7" fmla="*/ 15041 w 21600"/>
                <a:gd name="connsiteY7" fmla="*/ 5335 h 21600"/>
                <a:gd name="connsiteX8" fmla="*/ 15304 w 21600"/>
                <a:gd name="connsiteY8" fmla="*/ 3700 h 21600"/>
                <a:gd name="connsiteX9" fmla="*/ 16528 w 21600"/>
                <a:gd name="connsiteY9" fmla="*/ 6626 h 21600"/>
                <a:gd name="connsiteX10" fmla="*/ 16965 w 21600"/>
                <a:gd name="connsiteY10" fmla="*/ 2926 h 21600"/>
                <a:gd name="connsiteX11" fmla="*/ 17490 w 21600"/>
                <a:gd name="connsiteY11" fmla="*/ 4045 h 21600"/>
                <a:gd name="connsiteX12" fmla="*/ 17927 w 21600"/>
                <a:gd name="connsiteY12" fmla="*/ 1205 h 21600"/>
                <a:gd name="connsiteX13" fmla="*/ 18802 w 21600"/>
                <a:gd name="connsiteY13" fmla="*/ 3098 h 21600"/>
                <a:gd name="connsiteX14" fmla="*/ 19239 w 21600"/>
                <a:gd name="connsiteY14" fmla="*/ 1979 h 21600"/>
                <a:gd name="connsiteX15" fmla="*/ 20288 w 21600"/>
                <a:gd name="connsiteY15" fmla="*/ 3442 h 21600"/>
                <a:gd name="connsiteX16" fmla="*/ 20551 w 21600"/>
                <a:gd name="connsiteY16" fmla="*/ 1205 h 21600"/>
                <a:gd name="connsiteX17" fmla="*/ 21425 w 21600"/>
                <a:gd name="connsiteY17" fmla="*/ 2324 h 21600"/>
                <a:gd name="connsiteX18" fmla="*/ 21600 w 21600"/>
                <a:gd name="connsiteY18" fmla="*/ 0 h 21600"/>
                <a:gd name="connsiteX0" fmla="*/ 0 w 21600"/>
                <a:gd name="connsiteY0" fmla="*/ 21600 h 21600"/>
                <a:gd name="connsiteX1" fmla="*/ 10756 w 21600"/>
                <a:gd name="connsiteY1" fmla="*/ 4905 h 21600"/>
                <a:gd name="connsiteX2" fmla="*/ 11893 w 21600"/>
                <a:gd name="connsiteY2" fmla="*/ 10155 h 21600"/>
                <a:gd name="connsiteX3" fmla="*/ 12505 w 21600"/>
                <a:gd name="connsiteY3" fmla="*/ 6196 h 21600"/>
                <a:gd name="connsiteX4" fmla="*/ 13205 w 21600"/>
                <a:gd name="connsiteY4" fmla="*/ 7315 h 21600"/>
                <a:gd name="connsiteX5" fmla="*/ 13817 w 21600"/>
                <a:gd name="connsiteY5" fmla="*/ 2496 h 21600"/>
                <a:gd name="connsiteX6" fmla="*/ 15041 w 21600"/>
                <a:gd name="connsiteY6" fmla="*/ 5335 h 21600"/>
                <a:gd name="connsiteX7" fmla="*/ 15304 w 21600"/>
                <a:gd name="connsiteY7" fmla="*/ 3700 h 21600"/>
                <a:gd name="connsiteX8" fmla="*/ 16528 w 21600"/>
                <a:gd name="connsiteY8" fmla="*/ 6626 h 21600"/>
                <a:gd name="connsiteX9" fmla="*/ 16965 w 21600"/>
                <a:gd name="connsiteY9" fmla="*/ 2926 h 21600"/>
                <a:gd name="connsiteX10" fmla="*/ 17490 w 21600"/>
                <a:gd name="connsiteY10" fmla="*/ 4045 h 21600"/>
                <a:gd name="connsiteX11" fmla="*/ 17927 w 21600"/>
                <a:gd name="connsiteY11" fmla="*/ 1205 h 21600"/>
                <a:gd name="connsiteX12" fmla="*/ 18802 w 21600"/>
                <a:gd name="connsiteY12" fmla="*/ 3098 h 21600"/>
                <a:gd name="connsiteX13" fmla="*/ 19239 w 21600"/>
                <a:gd name="connsiteY13" fmla="*/ 1979 h 21600"/>
                <a:gd name="connsiteX14" fmla="*/ 20288 w 21600"/>
                <a:gd name="connsiteY14" fmla="*/ 3442 h 21600"/>
                <a:gd name="connsiteX15" fmla="*/ 20551 w 21600"/>
                <a:gd name="connsiteY15" fmla="*/ 1205 h 21600"/>
                <a:gd name="connsiteX16" fmla="*/ 21425 w 21600"/>
                <a:gd name="connsiteY16" fmla="*/ 2324 h 21600"/>
                <a:gd name="connsiteX17" fmla="*/ 21600 w 21600"/>
                <a:gd name="connsiteY17" fmla="*/ 0 h 21600"/>
                <a:gd name="connsiteX0" fmla="*/ 0 w 10844"/>
                <a:gd name="connsiteY0" fmla="*/ 4905 h 10155"/>
                <a:gd name="connsiteX1" fmla="*/ 1137 w 10844"/>
                <a:gd name="connsiteY1" fmla="*/ 10155 h 10155"/>
                <a:gd name="connsiteX2" fmla="*/ 1749 w 10844"/>
                <a:gd name="connsiteY2" fmla="*/ 6196 h 10155"/>
                <a:gd name="connsiteX3" fmla="*/ 2449 w 10844"/>
                <a:gd name="connsiteY3" fmla="*/ 7315 h 10155"/>
                <a:gd name="connsiteX4" fmla="*/ 3061 w 10844"/>
                <a:gd name="connsiteY4" fmla="*/ 2496 h 10155"/>
                <a:gd name="connsiteX5" fmla="*/ 4285 w 10844"/>
                <a:gd name="connsiteY5" fmla="*/ 5335 h 10155"/>
                <a:gd name="connsiteX6" fmla="*/ 4548 w 10844"/>
                <a:gd name="connsiteY6" fmla="*/ 3700 h 10155"/>
                <a:gd name="connsiteX7" fmla="*/ 5772 w 10844"/>
                <a:gd name="connsiteY7" fmla="*/ 6626 h 10155"/>
                <a:gd name="connsiteX8" fmla="*/ 6209 w 10844"/>
                <a:gd name="connsiteY8" fmla="*/ 2926 h 10155"/>
                <a:gd name="connsiteX9" fmla="*/ 6734 w 10844"/>
                <a:gd name="connsiteY9" fmla="*/ 4045 h 10155"/>
                <a:gd name="connsiteX10" fmla="*/ 7171 w 10844"/>
                <a:gd name="connsiteY10" fmla="*/ 1205 h 10155"/>
                <a:gd name="connsiteX11" fmla="*/ 8046 w 10844"/>
                <a:gd name="connsiteY11" fmla="*/ 3098 h 10155"/>
                <a:gd name="connsiteX12" fmla="*/ 8483 w 10844"/>
                <a:gd name="connsiteY12" fmla="*/ 1979 h 10155"/>
                <a:gd name="connsiteX13" fmla="*/ 9532 w 10844"/>
                <a:gd name="connsiteY13" fmla="*/ 3442 h 10155"/>
                <a:gd name="connsiteX14" fmla="*/ 9795 w 10844"/>
                <a:gd name="connsiteY14" fmla="*/ 1205 h 10155"/>
                <a:gd name="connsiteX15" fmla="*/ 10669 w 10844"/>
                <a:gd name="connsiteY15" fmla="*/ 2324 h 10155"/>
                <a:gd name="connsiteX16" fmla="*/ 10844 w 10844"/>
                <a:gd name="connsiteY16" fmla="*/ 0 h 10155"/>
                <a:gd name="connsiteX0" fmla="*/ 0 w 9707"/>
                <a:gd name="connsiteY0" fmla="*/ 10155 h 10155"/>
                <a:gd name="connsiteX1" fmla="*/ 612 w 9707"/>
                <a:gd name="connsiteY1" fmla="*/ 6196 h 10155"/>
                <a:gd name="connsiteX2" fmla="*/ 1312 w 9707"/>
                <a:gd name="connsiteY2" fmla="*/ 7315 h 10155"/>
                <a:gd name="connsiteX3" fmla="*/ 1924 w 9707"/>
                <a:gd name="connsiteY3" fmla="*/ 2496 h 10155"/>
                <a:gd name="connsiteX4" fmla="*/ 3148 w 9707"/>
                <a:gd name="connsiteY4" fmla="*/ 5335 h 10155"/>
                <a:gd name="connsiteX5" fmla="*/ 3411 w 9707"/>
                <a:gd name="connsiteY5" fmla="*/ 3700 h 10155"/>
                <a:gd name="connsiteX6" fmla="*/ 4635 w 9707"/>
                <a:gd name="connsiteY6" fmla="*/ 6626 h 10155"/>
                <a:gd name="connsiteX7" fmla="*/ 5072 w 9707"/>
                <a:gd name="connsiteY7" fmla="*/ 2926 h 10155"/>
                <a:gd name="connsiteX8" fmla="*/ 5597 w 9707"/>
                <a:gd name="connsiteY8" fmla="*/ 4045 h 10155"/>
                <a:gd name="connsiteX9" fmla="*/ 6034 w 9707"/>
                <a:gd name="connsiteY9" fmla="*/ 1205 h 10155"/>
                <a:gd name="connsiteX10" fmla="*/ 6909 w 9707"/>
                <a:gd name="connsiteY10" fmla="*/ 3098 h 10155"/>
                <a:gd name="connsiteX11" fmla="*/ 7346 w 9707"/>
                <a:gd name="connsiteY11" fmla="*/ 1979 h 10155"/>
                <a:gd name="connsiteX12" fmla="*/ 8395 w 9707"/>
                <a:gd name="connsiteY12" fmla="*/ 3442 h 10155"/>
                <a:gd name="connsiteX13" fmla="*/ 8658 w 9707"/>
                <a:gd name="connsiteY13" fmla="*/ 1205 h 10155"/>
                <a:gd name="connsiteX14" fmla="*/ 9532 w 9707"/>
                <a:gd name="connsiteY14" fmla="*/ 2324 h 10155"/>
                <a:gd name="connsiteX15" fmla="*/ 9707 w 9707"/>
                <a:gd name="connsiteY15" fmla="*/ 0 h 1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707" h="10155">
                  <a:moveTo>
                    <a:pt x="0" y="10155"/>
                  </a:moveTo>
                  <a:lnTo>
                    <a:pt x="612" y="6196"/>
                  </a:lnTo>
                  <a:lnTo>
                    <a:pt x="1312" y="7315"/>
                  </a:lnTo>
                  <a:lnTo>
                    <a:pt x="1924" y="2496"/>
                  </a:lnTo>
                  <a:lnTo>
                    <a:pt x="3148" y="5335"/>
                  </a:lnTo>
                  <a:cubicBezTo>
                    <a:pt x="3236" y="4790"/>
                    <a:pt x="3323" y="4245"/>
                    <a:pt x="3411" y="3700"/>
                  </a:cubicBezTo>
                  <a:lnTo>
                    <a:pt x="4635" y="6626"/>
                  </a:lnTo>
                  <a:cubicBezTo>
                    <a:pt x="4781" y="5393"/>
                    <a:pt x="4926" y="4159"/>
                    <a:pt x="5072" y="2926"/>
                  </a:cubicBezTo>
                  <a:lnTo>
                    <a:pt x="5597" y="4045"/>
                  </a:lnTo>
                  <a:cubicBezTo>
                    <a:pt x="5743" y="3098"/>
                    <a:pt x="5888" y="2152"/>
                    <a:pt x="6034" y="1205"/>
                  </a:cubicBezTo>
                  <a:lnTo>
                    <a:pt x="6909" y="3098"/>
                  </a:lnTo>
                  <a:lnTo>
                    <a:pt x="7346" y="1979"/>
                  </a:lnTo>
                  <a:lnTo>
                    <a:pt x="8395" y="3442"/>
                  </a:lnTo>
                  <a:cubicBezTo>
                    <a:pt x="8483" y="2696"/>
                    <a:pt x="8570" y="1951"/>
                    <a:pt x="8658" y="1205"/>
                  </a:cubicBezTo>
                  <a:lnTo>
                    <a:pt x="9532" y="2324"/>
                  </a:lnTo>
                  <a:cubicBezTo>
                    <a:pt x="9590" y="1549"/>
                    <a:pt x="9649" y="775"/>
                    <a:pt x="9707" y="0"/>
                  </a:cubicBezTo>
                </a:path>
              </a:pathLst>
            </a:custGeom>
            <a:noFill/>
            <a:ln w="38100">
              <a:solidFill>
                <a:srgbClr val="001445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63498" dir="4200038" algn="ctr" rotWithShape="0">
                <a:schemeClr val="bg2">
                  <a:alpha val="39998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41" name="Rectangle 8"/>
            <p:cNvSpPr>
              <a:spLocks/>
            </p:cNvSpPr>
            <p:nvPr/>
          </p:nvSpPr>
          <p:spPr bwMode="auto">
            <a:xfrm>
              <a:off x="5801253" y="1383580"/>
              <a:ext cx="290738" cy="2419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.iii</a:t>
              </a:r>
            </a:p>
          </p:txBody>
        </p:sp>
        <p:sp>
          <p:nvSpPr>
            <p:cNvPr id="42" name="Rectangle 9"/>
            <p:cNvSpPr>
              <a:spLocks/>
            </p:cNvSpPr>
            <p:nvPr/>
          </p:nvSpPr>
          <p:spPr bwMode="auto">
            <a:xfrm>
              <a:off x="6158186" y="2142412"/>
              <a:ext cx="290738" cy="2419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.iv</a:t>
              </a:r>
            </a:p>
          </p:txBody>
        </p:sp>
        <p:sp>
          <p:nvSpPr>
            <p:cNvPr id="43" name="Rectangle 10"/>
            <p:cNvSpPr>
              <a:spLocks/>
            </p:cNvSpPr>
            <p:nvPr/>
          </p:nvSpPr>
          <p:spPr bwMode="auto">
            <a:xfrm>
              <a:off x="5672757" y="2637741"/>
              <a:ext cx="249204" cy="2419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.ii</a:t>
              </a:r>
            </a:p>
          </p:txBody>
        </p:sp>
        <p:sp>
          <p:nvSpPr>
            <p:cNvPr id="44" name="Rectangle 11"/>
            <p:cNvSpPr>
              <a:spLocks/>
            </p:cNvSpPr>
            <p:nvPr/>
          </p:nvSpPr>
          <p:spPr bwMode="auto">
            <a:xfrm>
              <a:off x="5215883" y="1567888"/>
              <a:ext cx="197287" cy="2419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</a:t>
              </a:r>
              <a:r>
                <a:rPr lang="en-US" sz="1300" dirty="0" err="1">
                  <a:solidFill>
                    <a:srgbClr val="25714B"/>
                  </a:solidFill>
                  <a:ea typeface="Gill Sans" charset="0"/>
                  <a:cs typeface="Gill Sans" charset="0"/>
                </a:rPr>
                <a:t>i</a:t>
              </a:r>
              <a:endParaRPr lang="en-US" sz="1300" dirty="0">
                <a:solidFill>
                  <a:srgbClr val="25714B"/>
                </a:solidFill>
                <a:ea typeface="Gill Sans" charset="0"/>
                <a:cs typeface="Gill Sans" charset="0"/>
              </a:endParaRPr>
            </a:p>
          </p:txBody>
        </p:sp>
        <p:sp>
          <p:nvSpPr>
            <p:cNvPr id="49" name="Rectangle 16"/>
            <p:cNvSpPr>
              <a:spLocks/>
            </p:cNvSpPr>
            <p:nvPr/>
          </p:nvSpPr>
          <p:spPr bwMode="auto">
            <a:xfrm>
              <a:off x="6341195" y="1066800"/>
              <a:ext cx="249204" cy="2419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1300" u="sng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.v</a:t>
              </a:r>
            </a:p>
          </p:txBody>
        </p:sp>
        <p:sp>
          <p:nvSpPr>
            <p:cNvPr id="51" name="Line 18"/>
            <p:cNvSpPr>
              <a:spLocks noChangeShapeType="1"/>
            </p:cNvSpPr>
            <p:nvPr/>
          </p:nvSpPr>
          <p:spPr bwMode="auto">
            <a:xfrm rot="10800000" flipH="1">
              <a:off x="5131517" y="1857310"/>
              <a:ext cx="1473160" cy="1287279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52" name="Line 19"/>
            <p:cNvSpPr>
              <a:spLocks noChangeShapeType="1"/>
            </p:cNvSpPr>
            <p:nvPr/>
          </p:nvSpPr>
          <p:spPr bwMode="auto">
            <a:xfrm rot="10800000" flipH="1">
              <a:off x="5328803" y="1504532"/>
              <a:ext cx="1227850" cy="453571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53" name="Line 20"/>
            <p:cNvSpPr>
              <a:spLocks noChangeShapeType="1"/>
            </p:cNvSpPr>
            <p:nvPr/>
          </p:nvSpPr>
          <p:spPr bwMode="auto">
            <a:xfrm rot="10800000">
              <a:off x="6565739" y="1580848"/>
              <a:ext cx="459470" cy="56876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ysDot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</p:grp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1" y="1371600"/>
            <a:ext cx="3126689" cy="266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" name="TextBox 56"/>
          <p:cNvSpPr txBox="1"/>
          <p:nvPr/>
        </p:nvSpPr>
        <p:spPr>
          <a:xfrm>
            <a:off x="2895600" y="5029201"/>
            <a:ext cx="68818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000" b="1" dirty="0"/>
              <a:t>Motive = 5 Wave Structure</a:t>
            </a:r>
          </a:p>
          <a:p>
            <a:pPr marL="342900" indent="-342900"/>
            <a:r>
              <a:rPr lang="en-US" sz="2000" b="1" dirty="0"/>
              <a:t>Motive Impulsive = 5 Wave Structure + Follows Impulsive Rules</a:t>
            </a:r>
          </a:p>
          <a:p>
            <a:pPr marL="342900" indent="-342900"/>
            <a:r>
              <a:rPr lang="en-US" sz="2000" b="1" dirty="0"/>
              <a:t>Tip : Wave 4 usually over laps into Wave 1 territory.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2133600" y="4876800"/>
            <a:ext cx="8077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34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867400" y="1448096"/>
            <a:ext cx="4495800" cy="4419304"/>
            <a:chOff x="0" y="-54"/>
            <a:chExt cx="3118" cy="3144"/>
          </a:xfrm>
        </p:grpSpPr>
        <p:sp>
          <p:nvSpPr>
            <p:cNvPr id="7" name="AutoShape 6"/>
            <p:cNvSpPr>
              <a:spLocks/>
            </p:cNvSpPr>
            <p:nvPr/>
          </p:nvSpPr>
          <p:spPr bwMode="auto">
            <a:xfrm>
              <a:off x="0" y="785"/>
              <a:ext cx="2268" cy="230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3935" y="12994"/>
                  </a:lnTo>
                  <a:lnTo>
                    <a:pt x="5859" y="17814"/>
                  </a:lnTo>
                  <a:lnTo>
                    <a:pt x="10756" y="4905"/>
                  </a:lnTo>
                  <a:lnTo>
                    <a:pt x="11893" y="10155"/>
                  </a:lnTo>
                  <a:lnTo>
                    <a:pt x="12505" y="6196"/>
                  </a:lnTo>
                  <a:lnTo>
                    <a:pt x="13205" y="7315"/>
                  </a:lnTo>
                  <a:lnTo>
                    <a:pt x="13817" y="2496"/>
                  </a:lnTo>
                  <a:lnTo>
                    <a:pt x="15041" y="5335"/>
                  </a:lnTo>
                  <a:lnTo>
                    <a:pt x="15304" y="3700"/>
                  </a:lnTo>
                  <a:lnTo>
                    <a:pt x="16528" y="6626"/>
                  </a:lnTo>
                  <a:lnTo>
                    <a:pt x="16965" y="2926"/>
                  </a:lnTo>
                  <a:lnTo>
                    <a:pt x="17490" y="4045"/>
                  </a:lnTo>
                  <a:lnTo>
                    <a:pt x="17927" y="1205"/>
                  </a:lnTo>
                  <a:lnTo>
                    <a:pt x="18802" y="3098"/>
                  </a:lnTo>
                  <a:lnTo>
                    <a:pt x="19239" y="1979"/>
                  </a:lnTo>
                  <a:lnTo>
                    <a:pt x="20288" y="3442"/>
                  </a:lnTo>
                  <a:lnTo>
                    <a:pt x="20551" y="1205"/>
                  </a:lnTo>
                  <a:lnTo>
                    <a:pt x="21425" y="2324"/>
                  </a:lnTo>
                  <a:lnTo>
                    <a:pt x="21600" y="0"/>
                  </a:lnTo>
                </a:path>
              </a:pathLst>
            </a:custGeom>
            <a:noFill/>
            <a:ln w="38100">
              <a:solidFill>
                <a:srgbClr val="001445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63499" dir="4200005" algn="ctr" rotWithShape="0">
                <a:schemeClr val="bg2">
                  <a:alpha val="3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5714B"/>
                </a:solidFill>
              </a:endParaRPr>
            </a:p>
          </p:txBody>
        </p:sp>
        <p:sp>
          <p:nvSpPr>
            <p:cNvPr id="8" name="Rectangle 7"/>
            <p:cNvSpPr>
              <a:spLocks/>
            </p:cNvSpPr>
            <p:nvPr/>
          </p:nvSpPr>
          <p:spPr bwMode="auto">
            <a:xfrm>
              <a:off x="1768" y="616"/>
              <a:ext cx="225" cy="26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.iii</a:t>
              </a:r>
            </a:p>
          </p:txBody>
        </p:sp>
        <p:sp>
          <p:nvSpPr>
            <p:cNvPr id="9" name="Rectangle 8"/>
            <p:cNvSpPr>
              <a:spLocks/>
            </p:cNvSpPr>
            <p:nvPr/>
          </p:nvSpPr>
          <p:spPr bwMode="auto">
            <a:xfrm>
              <a:off x="2043" y="1143"/>
              <a:ext cx="225" cy="263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.iv</a:t>
              </a:r>
            </a:p>
          </p:txBody>
        </p:sp>
        <p:sp>
          <p:nvSpPr>
            <p:cNvPr id="10" name="Rectangle 9"/>
            <p:cNvSpPr>
              <a:spLocks/>
            </p:cNvSpPr>
            <p:nvPr/>
          </p:nvSpPr>
          <p:spPr bwMode="auto">
            <a:xfrm>
              <a:off x="1671" y="1487"/>
              <a:ext cx="190" cy="26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.ii</a:t>
              </a:r>
            </a:p>
          </p:txBody>
        </p:sp>
        <p:sp>
          <p:nvSpPr>
            <p:cNvPr id="11" name="Rectangle 10"/>
            <p:cNvSpPr>
              <a:spLocks/>
            </p:cNvSpPr>
            <p:nvPr/>
          </p:nvSpPr>
          <p:spPr bwMode="auto">
            <a:xfrm>
              <a:off x="1317" y="745"/>
              <a:ext cx="153" cy="263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</a:t>
              </a:r>
            </a:p>
          </p:txBody>
        </p:sp>
        <p:sp>
          <p:nvSpPr>
            <p:cNvPr id="12" name="Rectangle 11"/>
            <p:cNvSpPr>
              <a:spLocks/>
            </p:cNvSpPr>
            <p:nvPr/>
          </p:nvSpPr>
          <p:spPr bwMode="auto">
            <a:xfrm>
              <a:off x="323" y="1872"/>
              <a:ext cx="153" cy="26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u="sng" dirty="0">
                  <a:solidFill>
                    <a:srgbClr val="7030A0"/>
                  </a:solidFill>
                  <a:ea typeface="Gill Sans" charset="0"/>
                  <a:cs typeface="Gill Sans" charset="0"/>
                </a:rPr>
                <a:t>.i</a:t>
              </a:r>
            </a:p>
          </p:txBody>
        </p:sp>
        <p:sp>
          <p:nvSpPr>
            <p:cNvPr id="13" name="Rectangle 12"/>
            <p:cNvSpPr>
              <a:spLocks/>
            </p:cNvSpPr>
            <p:nvPr/>
          </p:nvSpPr>
          <p:spPr bwMode="auto">
            <a:xfrm>
              <a:off x="475" y="2716"/>
              <a:ext cx="189" cy="263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u="sng" dirty="0">
                  <a:solidFill>
                    <a:srgbClr val="7030A0"/>
                  </a:solidFill>
                  <a:ea typeface="Gill Sans" charset="0"/>
                  <a:cs typeface="Gill Sans" charset="0"/>
                </a:rPr>
                <a:t>.ii</a:t>
              </a:r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 bwMode="auto">
            <a:xfrm>
              <a:off x="1022" y="984"/>
              <a:ext cx="225" cy="263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u="sng" dirty="0">
                  <a:solidFill>
                    <a:srgbClr val="7030A0"/>
                  </a:solidFill>
                  <a:ea typeface="Gill Sans" charset="0"/>
                  <a:cs typeface="Gill Sans" charset="0"/>
                </a:rPr>
                <a:t>.iii</a:t>
              </a:r>
            </a:p>
          </p:txBody>
        </p:sp>
        <p:sp>
          <p:nvSpPr>
            <p:cNvPr id="15" name="Rectangle 14"/>
            <p:cNvSpPr>
              <a:spLocks/>
            </p:cNvSpPr>
            <p:nvPr/>
          </p:nvSpPr>
          <p:spPr bwMode="auto">
            <a:xfrm>
              <a:off x="1131" y="1871"/>
              <a:ext cx="225" cy="26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u="sng" dirty="0">
                  <a:solidFill>
                    <a:srgbClr val="7030A0"/>
                  </a:solidFill>
                  <a:ea typeface="Gill Sans" charset="0"/>
                  <a:cs typeface="Gill Sans" charset="0"/>
                </a:rPr>
                <a:t>.iv</a:t>
              </a:r>
            </a:p>
          </p:txBody>
        </p:sp>
        <p:sp>
          <p:nvSpPr>
            <p:cNvPr id="16" name="Rectangle 15"/>
            <p:cNvSpPr>
              <a:spLocks/>
            </p:cNvSpPr>
            <p:nvPr/>
          </p:nvSpPr>
          <p:spPr bwMode="auto">
            <a:xfrm>
              <a:off x="2170" y="363"/>
              <a:ext cx="189" cy="26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u="sng" dirty="0">
                  <a:solidFill>
                    <a:srgbClr val="7030A0"/>
                  </a:solidFill>
                  <a:ea typeface="Gill Sans" charset="0"/>
                  <a:cs typeface="Gill Sans" charset="0"/>
                </a:rPr>
                <a:t>.v</a:t>
              </a:r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 bwMode="auto">
            <a:xfrm>
              <a:off x="2147" y="551"/>
              <a:ext cx="225" cy="263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.v</a:t>
              </a: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rot="10800000" flipH="1">
              <a:off x="1253" y="992"/>
              <a:ext cx="1135" cy="895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5714B"/>
                </a:solidFill>
              </a:endParaRPr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rot="10800000" flipH="1">
              <a:off x="1405" y="748"/>
              <a:ext cx="946" cy="315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5714B"/>
                </a:solidFill>
              </a:endParaRPr>
            </a:p>
          </p:txBody>
        </p:sp>
        <p:sp>
          <p:nvSpPr>
            <p:cNvPr id="20" name="AutoShape 19"/>
            <p:cNvSpPr>
              <a:spLocks/>
            </p:cNvSpPr>
            <p:nvPr/>
          </p:nvSpPr>
          <p:spPr bwMode="auto">
            <a:xfrm>
              <a:off x="2267" y="784"/>
              <a:ext cx="698" cy="127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7105" y="14269"/>
                  </a:lnTo>
                  <a:lnTo>
                    <a:pt x="11368" y="6124"/>
                  </a:ln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rgbClr val="001445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5714B"/>
                </a:solidFill>
              </a:endParaRPr>
            </a:p>
          </p:txBody>
        </p:sp>
        <p:sp>
          <p:nvSpPr>
            <p:cNvPr id="21" name="Rectangle 20"/>
            <p:cNvSpPr>
              <a:spLocks/>
            </p:cNvSpPr>
            <p:nvPr/>
          </p:nvSpPr>
          <p:spPr bwMode="auto">
            <a:xfrm>
              <a:off x="982" y="752"/>
              <a:ext cx="296" cy="26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100" dirty="0">
                  <a:solidFill>
                    <a:schemeClr val="accent1"/>
                  </a:solidFill>
                  <a:ea typeface="Gill Sans" charset="0"/>
                  <a:cs typeface="Gill Sans" charset="0"/>
                </a:rPr>
                <a:t>(</a:t>
              </a:r>
              <a:r>
                <a:rPr lang="en-US" sz="2100" u="sng" dirty="0">
                  <a:solidFill>
                    <a:schemeClr val="accent1"/>
                  </a:solidFill>
                  <a:ea typeface="Gill Sans" charset="0"/>
                  <a:cs typeface="Gill Sans" charset="0"/>
                </a:rPr>
                <a:t>a</a:t>
              </a:r>
              <a:r>
                <a:rPr lang="en-US" sz="2100" dirty="0">
                  <a:solidFill>
                    <a:schemeClr val="accent1"/>
                  </a:solidFill>
                  <a:ea typeface="Gill Sans" charset="0"/>
                  <a:cs typeface="Gill Sans" charset="0"/>
                </a:rPr>
                <a:t>)</a:t>
              </a:r>
            </a:p>
          </p:txBody>
        </p:sp>
        <p:sp>
          <p:nvSpPr>
            <p:cNvPr id="22" name="Rectangle 21"/>
            <p:cNvSpPr>
              <a:spLocks/>
            </p:cNvSpPr>
            <p:nvPr/>
          </p:nvSpPr>
          <p:spPr bwMode="auto">
            <a:xfrm>
              <a:off x="1094" y="2072"/>
              <a:ext cx="296" cy="26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100" dirty="0">
                  <a:solidFill>
                    <a:schemeClr val="accent1"/>
                  </a:solidFill>
                  <a:ea typeface="Gill Sans" charset="0"/>
                  <a:cs typeface="Gill Sans" charset="0"/>
                </a:rPr>
                <a:t>(</a:t>
              </a:r>
              <a:r>
                <a:rPr lang="en-US" sz="2100" u="sng" dirty="0">
                  <a:solidFill>
                    <a:schemeClr val="accent1"/>
                  </a:solidFill>
                  <a:ea typeface="Gill Sans" charset="0"/>
                  <a:cs typeface="Gill Sans" charset="0"/>
                </a:rPr>
                <a:t>b</a:t>
              </a:r>
              <a:r>
                <a:rPr lang="en-US" sz="2100" dirty="0">
                  <a:solidFill>
                    <a:schemeClr val="accent1"/>
                  </a:solidFill>
                  <a:ea typeface="Gill Sans" charset="0"/>
                  <a:cs typeface="Gill Sans" charset="0"/>
                </a:rPr>
                <a:t>)</a:t>
              </a:r>
            </a:p>
          </p:txBody>
        </p:sp>
        <p:sp>
          <p:nvSpPr>
            <p:cNvPr id="23" name="Rectangle 22"/>
            <p:cNvSpPr>
              <a:spLocks/>
            </p:cNvSpPr>
            <p:nvPr/>
          </p:nvSpPr>
          <p:spPr bwMode="auto">
            <a:xfrm>
              <a:off x="2142" y="200"/>
              <a:ext cx="296" cy="26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100" dirty="0">
                  <a:solidFill>
                    <a:schemeClr val="accent1"/>
                  </a:solidFill>
                  <a:ea typeface="Gill Sans" charset="0"/>
                  <a:cs typeface="Gill Sans" charset="0"/>
                </a:rPr>
                <a:t>(</a:t>
              </a:r>
              <a:r>
                <a:rPr lang="en-US" sz="2100" u="sng" dirty="0">
                  <a:solidFill>
                    <a:schemeClr val="accent1"/>
                  </a:solidFill>
                  <a:ea typeface="Gill Sans" charset="0"/>
                  <a:cs typeface="Gill Sans" charset="0"/>
                </a:rPr>
                <a:t>c</a:t>
              </a:r>
              <a:r>
                <a:rPr lang="en-US" sz="2100" dirty="0">
                  <a:solidFill>
                    <a:schemeClr val="accent1"/>
                  </a:solidFill>
                  <a:ea typeface="Gill Sans" charset="0"/>
                  <a:cs typeface="Gill Sans" charset="0"/>
                </a:rPr>
                <a:t>)</a:t>
              </a:r>
            </a:p>
          </p:txBody>
        </p:sp>
        <p:sp>
          <p:nvSpPr>
            <p:cNvPr id="24" name="Rectangle 23"/>
            <p:cNvSpPr>
              <a:spLocks/>
            </p:cNvSpPr>
            <p:nvPr/>
          </p:nvSpPr>
          <p:spPr bwMode="auto">
            <a:xfrm>
              <a:off x="2220" y="-54"/>
              <a:ext cx="296" cy="26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100" dirty="0">
                  <a:ea typeface="Gill Sans" charset="0"/>
                  <a:cs typeface="Gill Sans" charset="0"/>
                </a:rPr>
                <a:t>1</a:t>
              </a:r>
            </a:p>
          </p:txBody>
        </p:sp>
        <p:sp>
          <p:nvSpPr>
            <p:cNvPr id="25" name="Rectangle 24"/>
            <p:cNvSpPr>
              <a:spLocks/>
            </p:cNvSpPr>
            <p:nvPr/>
          </p:nvSpPr>
          <p:spPr bwMode="auto">
            <a:xfrm>
              <a:off x="2822" y="2056"/>
              <a:ext cx="296" cy="26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100" dirty="0">
                  <a:ea typeface="Gill Sans" charset="0"/>
                  <a:cs typeface="Gill Sans" charset="0"/>
                </a:rPr>
                <a:t>2</a:t>
              </a:r>
            </a:p>
          </p:txBody>
        </p:sp>
      </p:grpSp>
      <p:sp>
        <p:nvSpPr>
          <p:cNvPr id="26" name="Rectangle 25"/>
          <p:cNvSpPr>
            <a:spLocks/>
          </p:cNvSpPr>
          <p:nvPr/>
        </p:nvSpPr>
        <p:spPr bwMode="auto">
          <a:xfrm>
            <a:off x="2286000" y="609601"/>
            <a:ext cx="3436646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Gill Sans" charset="0"/>
                <a:cs typeface="Gill Sans" charset="0"/>
              </a:rPr>
              <a:t>Ending Diagonal</a:t>
            </a:r>
            <a:endParaRPr lang="en-US" sz="2400" b="1" dirty="0">
              <a:ea typeface="Gill Sans" charset="0"/>
              <a:cs typeface="Gill Sans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99323" y="1610246"/>
            <a:ext cx="3810000" cy="519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Motive, yet not impulsive.</a:t>
            </a:r>
          </a:p>
          <a:p>
            <a:pPr marL="342900" indent="-342900"/>
            <a:endParaRPr lang="en-US" sz="105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Occurs at termination points of</a:t>
            </a:r>
          </a:p>
          <a:p>
            <a:pPr marL="342900" indent="-342900"/>
            <a:r>
              <a:rPr lang="en-US" sz="2400" b="1" dirty="0"/>
              <a:t>larger degree, exhaustive points.</a:t>
            </a:r>
          </a:p>
          <a:p>
            <a:pPr marL="342900" indent="-342900"/>
            <a:endParaRPr lang="en-US" sz="105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5</a:t>
            </a:r>
            <a:r>
              <a:rPr lang="en-US" sz="2400" b="1" baseline="30000" dirty="0"/>
              <a:t>th</a:t>
            </a:r>
            <a:r>
              <a:rPr lang="en-US" sz="2400" b="1" dirty="0"/>
              <a:t> -waves and C-waves</a:t>
            </a:r>
          </a:p>
          <a:p>
            <a:pPr marL="342900" indent="-342900"/>
            <a:endParaRPr lang="en-US" sz="105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Subdivides into 3-3-3-3-3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Waves ii and iv should overlap</a:t>
            </a:r>
          </a:p>
          <a:p>
            <a:pPr marL="342900" indent="-342900"/>
            <a:endParaRPr lang="en-US" b="1" dirty="0"/>
          </a:p>
          <a:p>
            <a:pPr marL="342900" indent="-342900"/>
            <a:endParaRPr lang="en-US" b="1" dirty="0"/>
          </a:p>
          <a:p>
            <a:pPr marL="342900" indent="-342900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56914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/>
          </p:cNvSpPr>
          <p:nvPr/>
        </p:nvSpPr>
        <p:spPr bwMode="auto">
          <a:xfrm>
            <a:off x="2286001" y="609601"/>
            <a:ext cx="3638625" cy="61555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ea typeface="Gill Sans" charset="0"/>
                <a:cs typeface="Gill Sans" charset="0"/>
              </a:rPr>
              <a:t>Leading Diagonal</a:t>
            </a:r>
            <a:endParaRPr lang="en-US" sz="2400" b="1" dirty="0">
              <a:ea typeface="Gill Sans" charset="0"/>
              <a:cs typeface="Gill Sans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33600" y="1752601"/>
            <a:ext cx="4602094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000" b="1" dirty="0"/>
              <a:t>Subdivides into 5-3-5-3-5.</a:t>
            </a:r>
          </a:p>
          <a:p>
            <a:pPr marL="342900" indent="-342900"/>
            <a:endParaRPr lang="en-US" sz="1000" b="1" dirty="0"/>
          </a:p>
          <a:p>
            <a:pPr marL="342900" indent="-342900"/>
            <a:r>
              <a:rPr lang="en-US" sz="2000" b="1" dirty="0"/>
              <a:t>5-wave subdivisions convey continuation,</a:t>
            </a:r>
          </a:p>
          <a:p>
            <a:pPr marL="342900" indent="-342900"/>
            <a:r>
              <a:rPr lang="en-US" sz="2000" b="1" dirty="0"/>
              <a:t>unlike 3-wave subdivision of ending </a:t>
            </a:r>
          </a:p>
          <a:p>
            <a:pPr marL="342900" indent="-342900"/>
            <a:r>
              <a:rPr lang="en-US" sz="2000" b="1" dirty="0"/>
              <a:t>diagonals.</a:t>
            </a:r>
          </a:p>
          <a:p>
            <a:pPr marL="342900" indent="-342900"/>
            <a:endParaRPr lang="en-US" sz="1000" b="1" dirty="0"/>
          </a:p>
          <a:p>
            <a:pPr marL="342900" indent="-342900"/>
            <a:r>
              <a:rPr lang="en-US" sz="2000" b="1" dirty="0"/>
              <a:t>Occurs in W1 of impulse, or WA or </a:t>
            </a:r>
          </a:p>
          <a:p>
            <a:pPr marL="342900" indent="-342900"/>
            <a:r>
              <a:rPr lang="en-US" sz="2000" b="1" dirty="0"/>
              <a:t>a Zig-Zag.</a:t>
            </a:r>
          </a:p>
          <a:p>
            <a:pPr marL="342900" indent="-342900"/>
            <a:endParaRPr lang="en-US" sz="1000" b="1" dirty="0"/>
          </a:p>
          <a:p>
            <a:pPr marL="342900" indent="-342900"/>
            <a:r>
              <a:rPr lang="en-US" sz="2000" b="1" dirty="0"/>
              <a:t>Contains converging trend lines.</a:t>
            </a:r>
          </a:p>
          <a:p>
            <a:pPr marL="342900" indent="-342900"/>
            <a:endParaRPr lang="en-US" sz="1000" b="1" dirty="0"/>
          </a:p>
          <a:p>
            <a:pPr marL="342900" indent="-342900"/>
            <a:r>
              <a:rPr lang="en-US" sz="2000" b="1" dirty="0"/>
              <a:t>Motive, yet not impulsive.</a:t>
            </a:r>
          </a:p>
          <a:p>
            <a:pPr marL="342900" indent="-342900"/>
            <a:endParaRPr lang="en-US" sz="2000" b="1" dirty="0"/>
          </a:p>
          <a:p>
            <a:pPr marL="342900" indent="-342900"/>
            <a:r>
              <a:rPr lang="en-US" sz="2000" b="1" dirty="0"/>
              <a:t>Waves .ii and .iv should overlap</a:t>
            </a:r>
          </a:p>
          <a:p>
            <a:pPr marL="342900" indent="-342900"/>
            <a:endParaRPr lang="en-US" sz="1000" b="1" dirty="0"/>
          </a:p>
          <a:p>
            <a:pPr marL="342900" indent="-342900"/>
            <a:endParaRPr lang="en-US" sz="2000" b="1" dirty="0"/>
          </a:p>
          <a:p>
            <a:pPr marL="342900" indent="-342900"/>
            <a:endParaRPr lang="en-US" sz="2000" b="1" dirty="0"/>
          </a:p>
        </p:txBody>
      </p:sp>
      <p:grpSp>
        <p:nvGrpSpPr>
          <p:cNvPr id="29" name="Group 5"/>
          <p:cNvGrpSpPr>
            <a:grpSpLocks/>
          </p:cNvGrpSpPr>
          <p:nvPr/>
        </p:nvGrpSpPr>
        <p:grpSpPr bwMode="auto">
          <a:xfrm>
            <a:off x="5943600" y="1447801"/>
            <a:ext cx="4191000" cy="4495800"/>
            <a:chOff x="0" y="0"/>
            <a:chExt cx="2781" cy="3112"/>
          </a:xfrm>
        </p:grpSpPr>
        <p:sp>
          <p:nvSpPr>
            <p:cNvPr id="30" name="AutoShape 6"/>
            <p:cNvSpPr>
              <a:spLocks/>
            </p:cNvSpPr>
            <p:nvPr/>
          </p:nvSpPr>
          <p:spPr bwMode="auto">
            <a:xfrm>
              <a:off x="0" y="339"/>
              <a:ext cx="2654" cy="266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691" y="18683"/>
                  </a:lnTo>
                  <a:lnTo>
                    <a:pt x="1210" y="20260"/>
                  </a:lnTo>
                  <a:lnTo>
                    <a:pt x="2074" y="16003"/>
                  </a:lnTo>
                  <a:lnTo>
                    <a:pt x="2506" y="17422"/>
                  </a:lnTo>
                  <a:lnTo>
                    <a:pt x="3110" y="13953"/>
                  </a:lnTo>
                  <a:lnTo>
                    <a:pt x="4234" y="17658"/>
                  </a:lnTo>
                  <a:lnTo>
                    <a:pt x="5011" y="15924"/>
                  </a:lnTo>
                  <a:lnTo>
                    <a:pt x="5875" y="19787"/>
                  </a:lnTo>
                  <a:lnTo>
                    <a:pt x="6307" y="16239"/>
                  </a:lnTo>
                  <a:lnTo>
                    <a:pt x="6826" y="16949"/>
                  </a:lnTo>
                  <a:lnTo>
                    <a:pt x="7171" y="13086"/>
                  </a:lnTo>
                  <a:lnTo>
                    <a:pt x="7690" y="13796"/>
                  </a:lnTo>
                  <a:lnTo>
                    <a:pt x="8035" y="11273"/>
                  </a:lnTo>
                  <a:lnTo>
                    <a:pt x="8813" y="13717"/>
                  </a:lnTo>
                  <a:lnTo>
                    <a:pt x="9331" y="12061"/>
                  </a:lnTo>
                  <a:lnTo>
                    <a:pt x="10368" y="14505"/>
                  </a:lnTo>
                  <a:lnTo>
                    <a:pt x="10541" y="12455"/>
                  </a:lnTo>
                  <a:lnTo>
                    <a:pt x="11232" y="13086"/>
                  </a:lnTo>
                  <a:lnTo>
                    <a:pt x="11491" y="10485"/>
                  </a:lnTo>
                  <a:lnTo>
                    <a:pt x="12010" y="10958"/>
                  </a:lnTo>
                  <a:lnTo>
                    <a:pt x="12355" y="8750"/>
                  </a:lnTo>
                  <a:lnTo>
                    <a:pt x="14774" y="12771"/>
                  </a:lnTo>
                  <a:lnTo>
                    <a:pt x="18835" y="1261"/>
                  </a:lnTo>
                  <a:lnTo>
                    <a:pt x="20131" y="4099"/>
                  </a:lnTo>
                  <a:lnTo>
                    <a:pt x="21600" y="0"/>
                  </a:lnTo>
                </a:path>
              </a:pathLst>
            </a:custGeom>
            <a:noFill/>
            <a:ln w="38100">
              <a:solidFill>
                <a:srgbClr val="001445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63499" dir="4200005" algn="ctr" rotWithShape="0">
                <a:schemeClr val="bg2">
                  <a:alpha val="3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31" name="Rectangle 7"/>
            <p:cNvSpPr>
              <a:spLocks/>
            </p:cNvSpPr>
            <p:nvPr/>
          </p:nvSpPr>
          <p:spPr bwMode="auto">
            <a:xfrm>
              <a:off x="281" y="1717"/>
              <a:ext cx="178" cy="305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</a:t>
              </a:r>
            </a:p>
          </p:txBody>
        </p:sp>
        <p:sp>
          <p:nvSpPr>
            <p:cNvPr id="32" name="Rectangle 8"/>
            <p:cNvSpPr>
              <a:spLocks/>
            </p:cNvSpPr>
            <p:nvPr/>
          </p:nvSpPr>
          <p:spPr bwMode="auto">
            <a:xfrm>
              <a:off x="608" y="2807"/>
              <a:ext cx="219" cy="305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.ii</a:t>
              </a:r>
            </a:p>
          </p:txBody>
        </p:sp>
        <p:sp>
          <p:nvSpPr>
            <p:cNvPr id="33" name="Rectangle 9"/>
            <p:cNvSpPr>
              <a:spLocks/>
            </p:cNvSpPr>
            <p:nvPr/>
          </p:nvSpPr>
          <p:spPr bwMode="auto">
            <a:xfrm>
              <a:off x="831" y="1374"/>
              <a:ext cx="260" cy="305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.iii</a:t>
              </a:r>
            </a:p>
          </p:txBody>
        </p:sp>
        <p:sp>
          <p:nvSpPr>
            <p:cNvPr id="34" name="Rectangle 10"/>
            <p:cNvSpPr>
              <a:spLocks/>
            </p:cNvSpPr>
            <p:nvPr/>
          </p:nvSpPr>
          <p:spPr bwMode="auto">
            <a:xfrm>
              <a:off x="1148" y="2112"/>
              <a:ext cx="260" cy="305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.iv</a:t>
              </a:r>
            </a:p>
          </p:txBody>
        </p:sp>
        <p:sp>
          <p:nvSpPr>
            <p:cNvPr id="35" name="Rectangle 11"/>
            <p:cNvSpPr>
              <a:spLocks/>
            </p:cNvSpPr>
            <p:nvPr/>
          </p:nvSpPr>
          <p:spPr bwMode="auto">
            <a:xfrm>
              <a:off x="1389" y="1058"/>
              <a:ext cx="260" cy="305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>
                  <a:solidFill>
                    <a:srgbClr val="25714B"/>
                  </a:solidFill>
                  <a:ea typeface="Gill Sans" charset="0"/>
                  <a:cs typeface="Gill Sans" charset="0"/>
                </a:rPr>
                <a:t>.v</a:t>
              </a:r>
            </a:p>
          </p:txBody>
        </p:sp>
        <p:sp>
          <p:nvSpPr>
            <p:cNvPr id="36" name="Rectangle 12"/>
            <p:cNvSpPr>
              <a:spLocks/>
            </p:cNvSpPr>
            <p:nvPr/>
          </p:nvSpPr>
          <p:spPr bwMode="auto">
            <a:xfrm>
              <a:off x="1426" y="866"/>
              <a:ext cx="178" cy="305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u="sng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</a:t>
              </a:r>
            </a:p>
          </p:txBody>
        </p:sp>
        <p:sp>
          <p:nvSpPr>
            <p:cNvPr id="37" name="Rectangle 13"/>
            <p:cNvSpPr>
              <a:spLocks/>
            </p:cNvSpPr>
            <p:nvPr/>
          </p:nvSpPr>
          <p:spPr bwMode="auto">
            <a:xfrm>
              <a:off x="1713" y="1952"/>
              <a:ext cx="218" cy="305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u="sng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.ii</a:t>
              </a:r>
            </a:p>
          </p:txBody>
        </p:sp>
        <p:sp>
          <p:nvSpPr>
            <p:cNvPr id="38" name="Rectangle 14"/>
            <p:cNvSpPr>
              <a:spLocks/>
            </p:cNvSpPr>
            <p:nvPr/>
          </p:nvSpPr>
          <p:spPr bwMode="auto">
            <a:xfrm>
              <a:off x="2123" y="153"/>
              <a:ext cx="260" cy="30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u="sng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.iii</a:t>
              </a:r>
            </a:p>
          </p:txBody>
        </p:sp>
        <p:sp>
          <p:nvSpPr>
            <p:cNvPr id="39" name="Rectangle 15"/>
            <p:cNvSpPr>
              <a:spLocks/>
            </p:cNvSpPr>
            <p:nvPr/>
          </p:nvSpPr>
          <p:spPr bwMode="auto">
            <a:xfrm>
              <a:off x="2379" y="846"/>
              <a:ext cx="260" cy="305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u="sng">
                  <a:solidFill>
                    <a:srgbClr val="25714B"/>
                  </a:solidFill>
                  <a:ea typeface="Gill Sans" charset="0"/>
                  <a:cs typeface="Gill Sans" charset="0"/>
                </a:rPr>
                <a:t>.iv</a:t>
              </a:r>
            </a:p>
          </p:txBody>
        </p:sp>
        <p:sp>
          <p:nvSpPr>
            <p:cNvPr id="40" name="Rectangle 16"/>
            <p:cNvSpPr>
              <a:spLocks/>
            </p:cNvSpPr>
            <p:nvPr/>
          </p:nvSpPr>
          <p:spPr bwMode="auto">
            <a:xfrm>
              <a:off x="2562" y="0"/>
              <a:ext cx="219" cy="30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u="sng">
                  <a:solidFill>
                    <a:srgbClr val="25714B"/>
                  </a:solidFill>
                  <a:ea typeface="Gill Sans" charset="0"/>
                  <a:cs typeface="Gill Sans" charset="0"/>
                </a:rPr>
                <a:t>.v</a:t>
              </a: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rot="10800000" flipH="1">
              <a:off x="735" y="1709"/>
              <a:ext cx="921" cy="1079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rot="10800000" flipH="1">
              <a:off x="191" y="1337"/>
              <a:ext cx="1433" cy="850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203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/>
          </p:cNvSpPr>
          <p:nvPr/>
        </p:nvSpPr>
        <p:spPr bwMode="auto">
          <a:xfrm>
            <a:off x="3962401" y="3352800"/>
            <a:ext cx="247339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ea typeface="Gill Sans" charset="0"/>
                <a:cs typeface="Gill Sans" charset="0"/>
              </a:rPr>
              <a:t>1</a:t>
            </a:r>
          </a:p>
        </p:txBody>
      </p:sp>
      <p:sp>
        <p:nvSpPr>
          <p:cNvPr id="9" name="Rectangle 11"/>
          <p:cNvSpPr>
            <a:spLocks/>
          </p:cNvSpPr>
          <p:nvPr/>
        </p:nvSpPr>
        <p:spPr bwMode="auto">
          <a:xfrm>
            <a:off x="3048001" y="5715000"/>
            <a:ext cx="4211457" cy="299026"/>
          </a:xfrm>
          <a:prstGeom prst="rect">
            <a:avLst/>
          </a:prstGeom>
          <a:gradFill rotWithShape="0">
            <a:gsLst>
              <a:gs pos="0">
                <a:srgbClr val="00B001"/>
              </a:gs>
              <a:gs pos="100000">
                <a:srgbClr val="008000"/>
              </a:gs>
            </a:gsLst>
            <a:lin ang="0" scaled="1"/>
          </a:gra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rPr>
              <a:t>Uptrend</a:t>
            </a:r>
          </a:p>
        </p:txBody>
      </p:sp>
      <p:sp>
        <p:nvSpPr>
          <p:cNvPr id="10" name="Rectangle 12"/>
          <p:cNvSpPr>
            <a:spLocks/>
          </p:cNvSpPr>
          <p:nvPr/>
        </p:nvSpPr>
        <p:spPr bwMode="auto">
          <a:xfrm>
            <a:off x="7239001" y="5715000"/>
            <a:ext cx="2165273" cy="299026"/>
          </a:xfrm>
          <a:prstGeom prst="rect">
            <a:avLst/>
          </a:prstGeom>
          <a:gradFill rotWithShape="0">
            <a:gsLst>
              <a:gs pos="0">
                <a:srgbClr val="804000"/>
              </a:gs>
              <a:gs pos="100000">
                <a:srgbClr val="800000"/>
              </a:gs>
            </a:gsLst>
            <a:lin ang="0" scaled="1"/>
          </a:gra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rPr>
              <a:t>Downtrend</a:t>
            </a:r>
          </a:p>
        </p:txBody>
      </p:sp>
      <p:sp>
        <p:nvSpPr>
          <p:cNvPr id="11" name="AutoShape 14"/>
          <p:cNvSpPr>
            <a:spLocks/>
          </p:cNvSpPr>
          <p:nvPr/>
        </p:nvSpPr>
        <p:spPr bwMode="auto">
          <a:xfrm>
            <a:off x="3048001" y="1905001"/>
            <a:ext cx="6164263" cy="35814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740" y="17530"/>
                </a:lnTo>
                <a:lnTo>
                  <a:pt x="1350" y="19174"/>
                </a:lnTo>
                <a:lnTo>
                  <a:pt x="2352" y="12913"/>
                </a:lnTo>
                <a:lnTo>
                  <a:pt x="2874" y="14478"/>
                </a:lnTo>
                <a:lnTo>
                  <a:pt x="3702" y="11661"/>
                </a:lnTo>
                <a:lnTo>
                  <a:pt x="4268" y="15104"/>
                </a:lnTo>
                <a:lnTo>
                  <a:pt x="4616" y="13539"/>
                </a:lnTo>
                <a:lnTo>
                  <a:pt x="5356" y="17296"/>
                </a:lnTo>
                <a:lnTo>
                  <a:pt x="6358" y="12757"/>
                </a:lnTo>
                <a:lnTo>
                  <a:pt x="6924" y="14791"/>
                </a:lnTo>
                <a:lnTo>
                  <a:pt x="8405" y="6183"/>
                </a:lnTo>
                <a:lnTo>
                  <a:pt x="8927" y="7748"/>
                </a:lnTo>
                <a:lnTo>
                  <a:pt x="9973" y="2739"/>
                </a:lnTo>
                <a:lnTo>
                  <a:pt x="10582" y="6261"/>
                </a:lnTo>
                <a:lnTo>
                  <a:pt x="10974" y="4930"/>
                </a:lnTo>
                <a:lnTo>
                  <a:pt x="11627" y="8609"/>
                </a:lnTo>
                <a:lnTo>
                  <a:pt x="12324" y="4852"/>
                </a:lnTo>
                <a:lnTo>
                  <a:pt x="12890" y="6183"/>
                </a:lnTo>
                <a:lnTo>
                  <a:pt x="13500" y="1330"/>
                </a:lnTo>
                <a:lnTo>
                  <a:pt x="14110" y="2739"/>
                </a:lnTo>
                <a:lnTo>
                  <a:pt x="14632" y="0"/>
                </a:lnTo>
                <a:lnTo>
                  <a:pt x="15242" y="3522"/>
                </a:lnTo>
                <a:lnTo>
                  <a:pt x="15547" y="2191"/>
                </a:lnTo>
                <a:lnTo>
                  <a:pt x="16331" y="7200"/>
                </a:lnTo>
                <a:lnTo>
                  <a:pt x="16723" y="6104"/>
                </a:lnTo>
                <a:lnTo>
                  <a:pt x="17376" y="9626"/>
                </a:lnTo>
                <a:lnTo>
                  <a:pt x="17898" y="5635"/>
                </a:lnTo>
                <a:lnTo>
                  <a:pt x="18726" y="7591"/>
                </a:lnTo>
                <a:lnTo>
                  <a:pt x="19118" y="4070"/>
                </a:lnTo>
                <a:lnTo>
                  <a:pt x="19771" y="7591"/>
                </a:lnTo>
                <a:lnTo>
                  <a:pt x="19902" y="5870"/>
                </a:lnTo>
                <a:lnTo>
                  <a:pt x="20598" y="9313"/>
                </a:lnTo>
                <a:lnTo>
                  <a:pt x="20947" y="8217"/>
                </a:lnTo>
                <a:lnTo>
                  <a:pt x="21600" y="11661"/>
                </a:lnTo>
              </a:path>
            </a:pathLst>
          </a:custGeom>
          <a:noFill/>
          <a:ln w="381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>
              <a:solidFill>
                <a:srgbClr val="2B8156"/>
              </a:solidFill>
            </a:endParaRPr>
          </a:p>
        </p:txBody>
      </p:sp>
      <p:sp>
        <p:nvSpPr>
          <p:cNvPr id="19" name="Rectangle 9"/>
          <p:cNvSpPr>
            <a:spLocks/>
          </p:cNvSpPr>
          <p:nvPr/>
        </p:nvSpPr>
        <p:spPr bwMode="auto">
          <a:xfrm>
            <a:off x="7162801" y="1295400"/>
            <a:ext cx="247339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ea typeface="Gill Sans" charset="0"/>
                <a:cs typeface="Gill Sans" charset="0"/>
              </a:rPr>
              <a:t>5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172200" y="3429000"/>
            <a:ext cx="443958" cy="485918"/>
            <a:chOff x="4648200" y="3429000"/>
            <a:chExt cx="443958" cy="485918"/>
          </a:xfrm>
        </p:grpSpPr>
        <p:sp>
          <p:nvSpPr>
            <p:cNvPr id="14" name="Rectangle 17"/>
            <p:cNvSpPr>
              <a:spLocks/>
            </p:cNvSpPr>
            <p:nvPr/>
          </p:nvSpPr>
          <p:spPr bwMode="auto">
            <a:xfrm>
              <a:off x="4648200" y="3429000"/>
              <a:ext cx="443958" cy="485918"/>
            </a:xfrm>
            <a:prstGeom prst="rect">
              <a:avLst/>
            </a:prstGeom>
            <a:noFill/>
            <a:ln w="50800">
              <a:solidFill>
                <a:srgbClr val="00FF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B8156"/>
                </a:solidFill>
              </a:endParaRPr>
            </a:p>
          </p:txBody>
        </p:sp>
        <p:sp>
          <p:nvSpPr>
            <p:cNvPr id="20" name="Rectangle 9"/>
            <p:cNvSpPr>
              <a:spLocks/>
            </p:cNvSpPr>
            <p:nvPr/>
          </p:nvSpPr>
          <p:spPr bwMode="auto">
            <a:xfrm>
              <a:off x="4724400" y="3429000"/>
              <a:ext cx="247339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ea typeface="Gill Sans" charset="0"/>
                  <a:cs typeface="Gill Sans" charset="0"/>
                </a:rPr>
                <a:t>4</a:t>
              </a:r>
            </a:p>
          </p:txBody>
        </p:sp>
      </p:grpSp>
      <p:sp>
        <p:nvSpPr>
          <p:cNvPr id="21" name="Rectangle 9"/>
          <p:cNvSpPr>
            <a:spLocks/>
          </p:cNvSpPr>
          <p:nvPr/>
        </p:nvSpPr>
        <p:spPr bwMode="auto">
          <a:xfrm>
            <a:off x="5715001" y="1752600"/>
            <a:ext cx="247339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b="1" dirty="0">
                <a:ea typeface="Gill Sans" charset="0"/>
                <a:cs typeface="Gill Sans" charset="0"/>
              </a:rPr>
              <a:t>3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419600" y="4876800"/>
            <a:ext cx="443958" cy="485918"/>
            <a:chOff x="2895600" y="4876800"/>
            <a:chExt cx="443958" cy="485918"/>
          </a:xfrm>
        </p:grpSpPr>
        <p:sp>
          <p:nvSpPr>
            <p:cNvPr id="13" name="Rectangle 16"/>
            <p:cNvSpPr>
              <a:spLocks/>
            </p:cNvSpPr>
            <p:nvPr/>
          </p:nvSpPr>
          <p:spPr bwMode="auto">
            <a:xfrm>
              <a:off x="2895600" y="4876800"/>
              <a:ext cx="443958" cy="485918"/>
            </a:xfrm>
            <a:prstGeom prst="rect">
              <a:avLst/>
            </a:prstGeom>
            <a:noFill/>
            <a:ln w="50800">
              <a:solidFill>
                <a:srgbClr val="00FF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B8156"/>
                </a:solidFill>
              </a:endParaRPr>
            </a:p>
          </p:txBody>
        </p:sp>
        <p:sp>
          <p:nvSpPr>
            <p:cNvPr id="22" name="Rectangle 9"/>
            <p:cNvSpPr>
              <a:spLocks/>
            </p:cNvSpPr>
            <p:nvPr/>
          </p:nvSpPr>
          <p:spPr bwMode="auto">
            <a:xfrm>
              <a:off x="2971800" y="4876800"/>
              <a:ext cx="247339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ea typeface="Gill Sans" charset="0"/>
                  <a:cs typeface="Gill Sans" charset="0"/>
                </a:rPr>
                <a:t>2</a:t>
              </a:r>
            </a:p>
          </p:txBody>
        </p:sp>
      </p:grpSp>
      <p:sp>
        <p:nvSpPr>
          <p:cNvPr id="23" name="Rectangle 9"/>
          <p:cNvSpPr>
            <a:spLocks/>
          </p:cNvSpPr>
          <p:nvPr/>
        </p:nvSpPr>
        <p:spPr bwMode="auto">
          <a:xfrm>
            <a:off x="9067801" y="3962400"/>
            <a:ext cx="247339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ea typeface="Gill Sans" charset="0"/>
                <a:cs typeface="Gill Sans" charset="0"/>
              </a:rPr>
              <a:t>C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8305800" y="2057401"/>
            <a:ext cx="422228" cy="437029"/>
            <a:chOff x="6781800" y="2057400"/>
            <a:chExt cx="422228" cy="437029"/>
          </a:xfrm>
        </p:grpSpPr>
        <p:sp>
          <p:nvSpPr>
            <p:cNvPr id="18" name="Rectangle 21"/>
            <p:cNvSpPr>
              <a:spLocks/>
            </p:cNvSpPr>
            <p:nvPr/>
          </p:nvSpPr>
          <p:spPr bwMode="auto">
            <a:xfrm>
              <a:off x="6781800" y="2057400"/>
              <a:ext cx="422228" cy="437029"/>
            </a:xfrm>
            <a:prstGeom prst="rect">
              <a:avLst/>
            </a:prstGeom>
            <a:noFill/>
            <a:ln w="50800">
              <a:solidFill>
                <a:srgbClr val="8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B8156"/>
                </a:solidFill>
              </a:endParaRPr>
            </a:p>
          </p:txBody>
        </p:sp>
        <p:sp>
          <p:nvSpPr>
            <p:cNvPr id="24" name="Rectangle 9"/>
            <p:cNvSpPr>
              <a:spLocks/>
            </p:cNvSpPr>
            <p:nvPr/>
          </p:nvSpPr>
          <p:spPr bwMode="auto">
            <a:xfrm>
              <a:off x="6858000" y="2057400"/>
              <a:ext cx="247339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ea typeface="Gill Sans" charset="0"/>
                  <a:cs typeface="Gill Sans" charset="0"/>
                </a:rPr>
                <a:t>B</a:t>
              </a:r>
            </a:p>
          </p:txBody>
        </p:sp>
      </p:grpSp>
      <p:sp>
        <p:nvSpPr>
          <p:cNvPr id="25" name="Rectangle 9"/>
          <p:cNvSpPr>
            <a:spLocks/>
          </p:cNvSpPr>
          <p:nvPr/>
        </p:nvSpPr>
        <p:spPr bwMode="auto">
          <a:xfrm>
            <a:off x="7848601" y="3657600"/>
            <a:ext cx="247339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867400" cy="1143000"/>
          </a:xfrm>
        </p:spPr>
        <p:txBody>
          <a:bodyPr vert="horz" lIns="64291" tIns="32146" rIns="64291" bIns="32146" rtlCol="0" anchor="ctr">
            <a:normAutofit/>
          </a:bodyPr>
          <a:lstStyle/>
          <a:p>
            <a:r>
              <a:rPr lang="en-US" sz="6000" b="1" dirty="0"/>
              <a:t>Corrective Waves</a:t>
            </a:r>
          </a:p>
        </p:txBody>
      </p:sp>
    </p:spTree>
    <p:extLst>
      <p:ext uri="{BB962C8B-B14F-4D97-AF65-F5344CB8AC3E}">
        <p14:creationId xmlns:p14="http://schemas.microsoft.com/office/powerpoint/2010/main" val="69281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590800"/>
            <a:ext cx="7525342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828800" y="685800"/>
            <a:ext cx="5867400" cy="1143000"/>
          </a:xfrm>
        </p:spPr>
        <p:txBody>
          <a:bodyPr vert="horz" lIns="64291" tIns="32146" rIns="64291" bIns="32146" rtlCol="0" anchor="ctr">
            <a:noAutofit/>
          </a:bodyPr>
          <a:lstStyle/>
          <a:p>
            <a:r>
              <a:rPr lang="en-US" sz="5400" b="1" dirty="0"/>
              <a:t>Variations of</a:t>
            </a:r>
            <a:br>
              <a:rPr lang="en-US" sz="5400" b="1" dirty="0"/>
            </a:br>
            <a:r>
              <a:rPr lang="en-US" sz="5400" b="1" dirty="0"/>
              <a:t>Corrective Waves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286000" y="2133600"/>
            <a:ext cx="5486400" cy="3657600"/>
            <a:chOff x="0" y="0"/>
            <a:chExt cx="4848" cy="3072"/>
          </a:xfrm>
        </p:grpSpPr>
        <p:pic>
          <p:nvPicPr>
            <p:cNvPr id="15" name="Picture 17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4848" cy="30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6" name="Oval 18"/>
            <p:cNvSpPr>
              <a:spLocks/>
            </p:cNvSpPr>
            <p:nvPr/>
          </p:nvSpPr>
          <p:spPr bwMode="auto">
            <a:xfrm>
              <a:off x="51" y="52"/>
              <a:ext cx="2235" cy="2234"/>
            </a:xfrm>
            <a:prstGeom prst="ellipse">
              <a:avLst/>
            </a:prstGeom>
            <a:noFill/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5714B"/>
                </a:solidFill>
              </a:endParaRPr>
            </a:p>
          </p:txBody>
        </p:sp>
        <p:sp>
          <p:nvSpPr>
            <p:cNvPr id="20" name="Rectangle 23"/>
            <p:cNvSpPr>
              <a:spLocks/>
            </p:cNvSpPr>
            <p:nvPr/>
          </p:nvSpPr>
          <p:spPr bwMode="auto">
            <a:xfrm>
              <a:off x="943" y="1375"/>
              <a:ext cx="118" cy="233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ea typeface="Gill Sans" charset="0"/>
                  <a:cs typeface="Gill Sans" charset="0"/>
                </a:rPr>
                <a:t>A</a:t>
              </a:r>
            </a:p>
          </p:txBody>
        </p:sp>
        <p:sp>
          <p:nvSpPr>
            <p:cNvPr id="21" name="Rectangle 24"/>
            <p:cNvSpPr>
              <a:spLocks/>
            </p:cNvSpPr>
            <p:nvPr/>
          </p:nvSpPr>
          <p:spPr bwMode="auto">
            <a:xfrm>
              <a:off x="1818" y="1728"/>
              <a:ext cx="109" cy="233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ea typeface="Gill Sans" charset="0"/>
                  <a:cs typeface="Gill Sans" charset="0"/>
                </a:rPr>
                <a:t>C</a:t>
              </a:r>
            </a:p>
          </p:txBody>
        </p:sp>
        <p:sp>
          <p:nvSpPr>
            <p:cNvPr id="22" name="Rectangle 25"/>
            <p:cNvSpPr>
              <a:spLocks/>
            </p:cNvSpPr>
            <p:nvPr/>
          </p:nvSpPr>
          <p:spPr bwMode="auto">
            <a:xfrm>
              <a:off x="1212" y="384"/>
              <a:ext cx="110" cy="233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ea typeface="Gill Sans" charset="0"/>
                  <a:cs typeface="Gill Sans" charset="0"/>
                </a:rPr>
                <a:t>B</a:t>
              </a:r>
            </a:p>
          </p:txBody>
        </p:sp>
      </p:grpSp>
      <p:sp>
        <p:nvSpPr>
          <p:cNvPr id="23" name="AutoShape 5"/>
          <p:cNvSpPr>
            <a:spLocks/>
          </p:cNvSpPr>
          <p:nvPr/>
        </p:nvSpPr>
        <p:spPr bwMode="auto">
          <a:xfrm>
            <a:off x="2667000" y="2743200"/>
            <a:ext cx="1752600" cy="14478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234" y="5088"/>
                </a:lnTo>
                <a:lnTo>
                  <a:pt x="2814" y="2496"/>
                </a:lnTo>
                <a:lnTo>
                  <a:pt x="5710" y="9600"/>
                </a:lnTo>
                <a:lnTo>
                  <a:pt x="6041" y="6912"/>
                </a:lnTo>
                <a:lnTo>
                  <a:pt x="8855" y="13632"/>
                </a:lnTo>
                <a:lnTo>
                  <a:pt x="10014" y="6528"/>
                </a:lnTo>
                <a:lnTo>
                  <a:pt x="11338" y="9120"/>
                </a:lnTo>
                <a:lnTo>
                  <a:pt x="12497" y="2880"/>
                </a:lnTo>
                <a:lnTo>
                  <a:pt x="14897" y="10656"/>
                </a:lnTo>
                <a:lnTo>
                  <a:pt x="15476" y="8256"/>
                </a:lnTo>
                <a:lnTo>
                  <a:pt x="18621" y="17568"/>
                </a:lnTo>
                <a:lnTo>
                  <a:pt x="19034" y="14880"/>
                </a:lnTo>
                <a:lnTo>
                  <a:pt x="21600" y="21600"/>
                </a:lnTo>
              </a:path>
            </a:pathLst>
          </a:custGeom>
          <a:noFill/>
          <a:ln w="508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63499" dir="4200005" algn="ctr" rotWithShape="0">
              <a:schemeClr val="bg2">
                <a:alpha val="39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24" name="Rectangle 23"/>
          <p:cNvSpPr>
            <a:spLocks/>
          </p:cNvSpPr>
          <p:nvPr/>
        </p:nvSpPr>
        <p:spPr bwMode="auto">
          <a:xfrm>
            <a:off x="3048000" y="4191000"/>
            <a:ext cx="907428" cy="369332"/>
          </a:xfrm>
          <a:prstGeom prst="rect">
            <a:avLst/>
          </a:prstGeom>
          <a:noFill/>
          <a:ln w="254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ea typeface="Gill Sans" charset="0"/>
                <a:cs typeface="Gill Sans" charset="0"/>
              </a:rPr>
              <a:t>Zig-Zag</a:t>
            </a:r>
          </a:p>
        </p:txBody>
      </p:sp>
    </p:spTree>
    <p:extLst>
      <p:ext uri="{BB962C8B-B14F-4D97-AF65-F5344CB8AC3E}">
        <p14:creationId xmlns:p14="http://schemas.microsoft.com/office/powerpoint/2010/main" val="155411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/>
          <p:cNvSpPr>
            <a:spLocks/>
          </p:cNvSpPr>
          <p:nvPr/>
        </p:nvSpPr>
        <p:spPr bwMode="auto">
          <a:xfrm>
            <a:off x="6096000" y="2133601"/>
            <a:ext cx="3805238" cy="327977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234" y="5088"/>
                </a:lnTo>
                <a:lnTo>
                  <a:pt x="2814" y="2496"/>
                </a:lnTo>
                <a:lnTo>
                  <a:pt x="5710" y="9600"/>
                </a:lnTo>
                <a:lnTo>
                  <a:pt x="6041" y="6912"/>
                </a:lnTo>
                <a:lnTo>
                  <a:pt x="8855" y="13632"/>
                </a:lnTo>
                <a:lnTo>
                  <a:pt x="10014" y="6528"/>
                </a:lnTo>
                <a:lnTo>
                  <a:pt x="11338" y="9120"/>
                </a:lnTo>
                <a:lnTo>
                  <a:pt x="12497" y="2880"/>
                </a:lnTo>
                <a:lnTo>
                  <a:pt x="14897" y="10656"/>
                </a:lnTo>
                <a:lnTo>
                  <a:pt x="15476" y="8256"/>
                </a:lnTo>
                <a:lnTo>
                  <a:pt x="18621" y="17568"/>
                </a:lnTo>
                <a:lnTo>
                  <a:pt x="19034" y="14880"/>
                </a:lnTo>
                <a:lnTo>
                  <a:pt x="21600" y="21600"/>
                </a:lnTo>
              </a:path>
            </a:pathLst>
          </a:custGeom>
          <a:noFill/>
          <a:ln w="508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63499" dir="4200005" algn="ctr" rotWithShape="0">
              <a:schemeClr val="bg2">
                <a:alpha val="39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64" name="Rectangle 16"/>
          <p:cNvSpPr>
            <a:spLocks/>
          </p:cNvSpPr>
          <p:nvPr/>
        </p:nvSpPr>
        <p:spPr bwMode="auto">
          <a:xfrm>
            <a:off x="8788524" y="2967167"/>
            <a:ext cx="105798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u="sng">
                <a:ea typeface="Gill Sans" charset="0"/>
                <a:cs typeface="Gill Sans" charset="0"/>
              </a:rPr>
              <a:t>ii</a:t>
            </a:r>
          </a:p>
        </p:txBody>
      </p:sp>
      <p:sp>
        <p:nvSpPr>
          <p:cNvPr id="68" name="Rectangle 20"/>
          <p:cNvSpPr>
            <a:spLocks/>
          </p:cNvSpPr>
          <p:nvPr/>
        </p:nvSpPr>
        <p:spPr bwMode="auto">
          <a:xfrm>
            <a:off x="7619628" y="4686300"/>
            <a:ext cx="177934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69" name="Rectangle 21"/>
          <p:cNvSpPr>
            <a:spLocks/>
          </p:cNvSpPr>
          <p:nvPr/>
        </p:nvSpPr>
        <p:spPr bwMode="auto">
          <a:xfrm>
            <a:off x="8191128" y="1828800"/>
            <a:ext cx="166712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72" name="Rectangle 7"/>
          <p:cNvSpPr>
            <a:spLocks/>
          </p:cNvSpPr>
          <p:nvPr/>
        </p:nvSpPr>
        <p:spPr bwMode="auto">
          <a:xfrm>
            <a:off x="6477000" y="3043367"/>
            <a:ext cx="52900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u="sng" dirty="0">
                <a:ea typeface="Gill Sans" charset="0"/>
                <a:cs typeface="Gill Sans" charset="0"/>
              </a:rPr>
              <a:t>i</a:t>
            </a:r>
          </a:p>
        </p:txBody>
      </p:sp>
      <p:sp>
        <p:nvSpPr>
          <p:cNvPr id="73" name="Rectangle 8"/>
          <p:cNvSpPr>
            <a:spLocks/>
          </p:cNvSpPr>
          <p:nvPr/>
        </p:nvSpPr>
        <p:spPr bwMode="auto">
          <a:xfrm>
            <a:off x="6540252" y="2052767"/>
            <a:ext cx="105798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u="sng" dirty="0">
                <a:ea typeface="Gill Sans" charset="0"/>
                <a:cs typeface="Gill Sans" charset="0"/>
              </a:rPr>
              <a:t>ii</a:t>
            </a:r>
          </a:p>
        </p:txBody>
      </p:sp>
      <p:sp>
        <p:nvSpPr>
          <p:cNvPr id="74" name="Rectangle 9"/>
          <p:cNvSpPr>
            <a:spLocks/>
          </p:cNvSpPr>
          <p:nvPr/>
        </p:nvSpPr>
        <p:spPr bwMode="auto">
          <a:xfrm>
            <a:off x="7035304" y="3729167"/>
            <a:ext cx="158698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u="sng" dirty="0">
                <a:ea typeface="Gill Sans" charset="0"/>
                <a:cs typeface="Gill Sans" charset="0"/>
              </a:rPr>
              <a:t>iii</a:t>
            </a:r>
          </a:p>
        </p:txBody>
      </p:sp>
      <p:sp>
        <p:nvSpPr>
          <p:cNvPr id="75" name="Rectangle 74"/>
          <p:cNvSpPr>
            <a:spLocks/>
          </p:cNvSpPr>
          <p:nvPr/>
        </p:nvSpPr>
        <p:spPr bwMode="auto">
          <a:xfrm>
            <a:off x="7066992" y="2675067"/>
            <a:ext cx="157094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u="sng" dirty="0">
                <a:ea typeface="Gill Sans" charset="0"/>
                <a:cs typeface="Gill Sans" charset="0"/>
              </a:rPr>
              <a:t>iv</a:t>
            </a:r>
          </a:p>
        </p:txBody>
      </p:sp>
      <p:sp>
        <p:nvSpPr>
          <p:cNvPr id="76" name="Rectangle 75"/>
          <p:cNvSpPr>
            <a:spLocks/>
          </p:cNvSpPr>
          <p:nvPr/>
        </p:nvSpPr>
        <p:spPr bwMode="auto">
          <a:xfrm>
            <a:off x="7612546" y="4300667"/>
            <a:ext cx="104196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u="sng" dirty="0">
                <a:ea typeface="Gill Sans" charset="0"/>
                <a:cs typeface="Gill Sans" charset="0"/>
              </a:rPr>
              <a:t>v</a:t>
            </a:r>
          </a:p>
        </p:txBody>
      </p:sp>
      <p:sp>
        <p:nvSpPr>
          <p:cNvPr id="77" name="Rectangle 76"/>
          <p:cNvSpPr>
            <a:spLocks/>
          </p:cNvSpPr>
          <p:nvPr/>
        </p:nvSpPr>
        <p:spPr bwMode="auto">
          <a:xfrm>
            <a:off x="7810128" y="2675067"/>
            <a:ext cx="110608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u="sng" dirty="0"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78" name="Rectangle 77"/>
          <p:cNvSpPr>
            <a:spLocks/>
          </p:cNvSpPr>
          <p:nvPr/>
        </p:nvSpPr>
        <p:spPr bwMode="auto">
          <a:xfrm>
            <a:off x="8051428" y="3602167"/>
            <a:ext cx="121828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u="sng"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79" name="Rectangle 15"/>
          <p:cNvSpPr>
            <a:spLocks/>
          </p:cNvSpPr>
          <p:nvPr/>
        </p:nvSpPr>
        <p:spPr bwMode="auto">
          <a:xfrm>
            <a:off x="8686800" y="3792667"/>
            <a:ext cx="52900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u="sng" dirty="0">
                <a:ea typeface="Gill Sans" charset="0"/>
                <a:cs typeface="Gill Sans" charset="0"/>
              </a:rPr>
              <a:t>i</a:t>
            </a:r>
          </a:p>
        </p:txBody>
      </p:sp>
      <p:sp>
        <p:nvSpPr>
          <p:cNvPr id="80" name="Rectangle 17"/>
          <p:cNvSpPr>
            <a:spLocks/>
          </p:cNvSpPr>
          <p:nvPr/>
        </p:nvSpPr>
        <p:spPr bwMode="auto">
          <a:xfrm>
            <a:off x="9295904" y="4910267"/>
            <a:ext cx="158698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u="sng">
                <a:ea typeface="Gill Sans" charset="0"/>
                <a:cs typeface="Gill Sans" charset="0"/>
              </a:rPr>
              <a:t>iii</a:t>
            </a:r>
          </a:p>
        </p:txBody>
      </p:sp>
      <p:sp>
        <p:nvSpPr>
          <p:cNvPr id="81" name="Rectangle 18"/>
          <p:cNvSpPr>
            <a:spLocks/>
          </p:cNvSpPr>
          <p:nvPr/>
        </p:nvSpPr>
        <p:spPr bwMode="auto">
          <a:xfrm>
            <a:off x="9416492" y="3932367"/>
            <a:ext cx="157094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u="sng" dirty="0">
                <a:ea typeface="Gill Sans" charset="0"/>
                <a:cs typeface="Gill Sans" charset="0"/>
              </a:rPr>
              <a:t>iv</a:t>
            </a:r>
          </a:p>
        </p:txBody>
      </p:sp>
      <p:sp>
        <p:nvSpPr>
          <p:cNvPr id="82" name="Rectangle 19"/>
          <p:cNvSpPr>
            <a:spLocks/>
          </p:cNvSpPr>
          <p:nvPr/>
        </p:nvSpPr>
        <p:spPr bwMode="auto">
          <a:xfrm>
            <a:off x="9860446" y="5456367"/>
            <a:ext cx="104196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u="sng">
                <a:ea typeface="Gill Sans" charset="0"/>
                <a:cs typeface="Gill Sans" charset="0"/>
              </a:rPr>
              <a:t>v</a:t>
            </a:r>
          </a:p>
        </p:txBody>
      </p:sp>
      <p:sp>
        <p:nvSpPr>
          <p:cNvPr id="83" name="Rectangle 22"/>
          <p:cNvSpPr>
            <a:spLocks/>
          </p:cNvSpPr>
          <p:nvPr/>
        </p:nvSpPr>
        <p:spPr bwMode="auto">
          <a:xfrm>
            <a:off x="9807539" y="5803900"/>
            <a:ext cx="163506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84" name="Rectangle 23"/>
          <p:cNvSpPr>
            <a:spLocks/>
          </p:cNvSpPr>
          <p:nvPr/>
        </p:nvSpPr>
        <p:spPr bwMode="auto">
          <a:xfrm>
            <a:off x="9302601" y="6261100"/>
            <a:ext cx="1101264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Gill Sans" charset="0"/>
                <a:cs typeface="Gill Sans" charset="0"/>
              </a:rPr>
              <a:t>(2) or (B)</a:t>
            </a:r>
          </a:p>
        </p:txBody>
      </p:sp>
      <p:sp>
        <p:nvSpPr>
          <p:cNvPr id="86" name="Title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867400" cy="1143000"/>
          </a:xfrm>
        </p:spPr>
        <p:txBody>
          <a:bodyPr vert="horz" lIns="64291" tIns="32146" rIns="64291" bIns="32146" rtlCol="0" anchor="ctr">
            <a:normAutofit/>
          </a:bodyPr>
          <a:lstStyle/>
          <a:p>
            <a:r>
              <a:rPr lang="en-US" sz="5400" b="1" dirty="0"/>
              <a:t>Zig-Zag Corrections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209800" y="1905000"/>
            <a:ext cx="2925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endParaRPr lang="en-US" sz="2000" b="1" dirty="0"/>
          </a:p>
          <a:p>
            <a:pPr marL="342900" indent="-342900"/>
            <a:r>
              <a:rPr lang="en-US" sz="2000" b="1" dirty="0"/>
              <a:t>1. 3-Wave (ABC) structure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209800" y="2819400"/>
            <a:ext cx="2128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000" b="1" dirty="0"/>
              <a:t>2.  Counts as 5-3-5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209801" y="3352800"/>
            <a:ext cx="328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000" b="1" dirty="0"/>
              <a:t>3.  Often found in W.2 or W.B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209801" y="3886201"/>
            <a:ext cx="45418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4"/>
            </a:pPr>
            <a:r>
              <a:rPr lang="en-US" sz="2000" b="1" dirty="0"/>
              <a:t>B-wave retraces less than 78.6% of A</a:t>
            </a:r>
          </a:p>
          <a:p>
            <a:pPr marL="457200" indent="-457200">
              <a:buAutoNum type="arabicPeriod" startAt="4"/>
            </a:pPr>
            <a:r>
              <a:rPr lang="en-US" sz="2000" b="1" dirty="0"/>
              <a:t>The end of W.C is </a:t>
            </a:r>
          </a:p>
          <a:p>
            <a:pPr marL="457200" indent="-457200"/>
            <a:r>
              <a:rPr lang="en-US" sz="2000" b="1" dirty="0"/>
              <a:t>considerably lower than the</a:t>
            </a:r>
          </a:p>
          <a:p>
            <a:pPr marL="457200" indent="-457200"/>
            <a:r>
              <a:rPr lang="en-US" sz="2000" b="1" dirty="0"/>
              <a:t>start of W.A</a:t>
            </a:r>
          </a:p>
        </p:txBody>
      </p:sp>
    </p:spTree>
    <p:extLst>
      <p:ext uri="{BB962C8B-B14F-4D97-AF65-F5344CB8AC3E}">
        <p14:creationId xmlns:p14="http://schemas.microsoft.com/office/powerpoint/2010/main" val="355199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8" grpId="0"/>
      <p:bldP spid="69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7" grpId="0"/>
      <p:bldP spid="88" grpId="0"/>
      <p:bldP spid="89" grpId="0"/>
      <p:bldP spid="9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-73543"/>
            <a:ext cx="8827952" cy="6954579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Zig Zag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1" y="914400"/>
            <a:ext cx="23715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400" b="1" dirty="0">
                <a:solidFill>
                  <a:schemeClr val="bg1"/>
                </a:solidFill>
              </a:rPr>
              <a:t>Wave A is often</a:t>
            </a:r>
          </a:p>
          <a:p>
            <a:pPr marL="457200" indent="-457200"/>
            <a:r>
              <a:rPr lang="en-US" sz="2400" b="1" dirty="0">
                <a:solidFill>
                  <a:schemeClr val="bg1"/>
                </a:solidFill>
              </a:rPr>
              <a:t>equal to Wave C </a:t>
            </a:r>
          </a:p>
          <a:p>
            <a:pPr marL="457200" indent="-457200"/>
            <a:r>
              <a:rPr lang="en-US" sz="2400" b="1" dirty="0">
                <a:solidFill>
                  <a:schemeClr val="bg1"/>
                </a:solidFill>
              </a:rPr>
              <a:t>in terms of price</a:t>
            </a:r>
          </a:p>
          <a:p>
            <a:pPr marL="457200" indent="-457200"/>
            <a:r>
              <a:rPr lang="en-US" sz="2400" b="1" dirty="0">
                <a:solidFill>
                  <a:schemeClr val="bg1"/>
                </a:solidFill>
              </a:rPr>
              <a:t>distance traveled</a:t>
            </a:r>
          </a:p>
        </p:txBody>
      </p:sp>
    </p:spTree>
    <p:extLst>
      <p:ext uri="{BB962C8B-B14F-4D97-AF65-F5344CB8AC3E}">
        <p14:creationId xmlns:p14="http://schemas.microsoft.com/office/powerpoint/2010/main" val="580827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reeform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07030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Image result for the agen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060" y="1431117"/>
            <a:ext cx="3425957" cy="399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What’s On Today’s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7515" y="1595121"/>
            <a:ext cx="7161017" cy="458184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First, we’re going to focus market trends and corrections as identified through the lens of Elliott and Fibonacci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Intro options and show you how they fit like a glove in the world of Elliott and Fibonacci.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We are going to learn to “spread the risk” in options to strive for consistency, while managing risk.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Using Elliott and Fib we’ll isolate the likely beginning and ending points of coming market moves to help you structure your option trades.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Decipher proper option structures to use in trending environment vs corrective environments. 4 key option setups to learn!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9FC2E751-2359-4C5B-89DD-D40DA17037FE}" type="slidenum">
              <a:rPr lang="en-US">
                <a:solidFill>
                  <a:schemeClr val="bg1">
                    <a:alpha val="80000"/>
                  </a:schemeClr>
                </a:solidFill>
              </a:rPr>
              <a:pPr/>
              <a:t>4</a:t>
            </a:fld>
            <a:endParaRPr lang="en-US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5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590800"/>
            <a:ext cx="7525342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828800" y="533400"/>
            <a:ext cx="5867400" cy="1143000"/>
          </a:xfrm>
        </p:spPr>
        <p:txBody>
          <a:bodyPr vert="horz" lIns="64291" tIns="32146" rIns="64291" bIns="32146" rtlCol="0" anchor="ctr">
            <a:noAutofit/>
          </a:bodyPr>
          <a:lstStyle/>
          <a:p>
            <a:r>
              <a:rPr lang="en-US" sz="4800" b="1" dirty="0"/>
              <a:t>Variations of</a:t>
            </a:r>
            <a:br>
              <a:rPr lang="en-US" sz="4800" b="1" dirty="0"/>
            </a:br>
            <a:r>
              <a:rPr lang="en-US" sz="4800" b="1" dirty="0"/>
              <a:t>Corrective Waves</a:t>
            </a:r>
          </a:p>
        </p:txBody>
      </p:sp>
      <p:pic>
        <p:nvPicPr>
          <p:cNvPr id="15" name="Picture 1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051698">
            <a:off x="3499218" y="2668269"/>
            <a:ext cx="5486400" cy="365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" name="Oval 18"/>
          <p:cNvSpPr>
            <a:spLocks/>
          </p:cNvSpPr>
          <p:nvPr/>
        </p:nvSpPr>
        <p:spPr bwMode="auto">
          <a:xfrm rot="7051698">
            <a:off x="6098139" y="2032932"/>
            <a:ext cx="2529312" cy="2659856"/>
          </a:xfrm>
          <a:prstGeom prst="ellipse">
            <a:avLst/>
          </a:prstGeom>
          <a:noFill/>
          <a:ln w="25400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>
              <a:solidFill>
                <a:srgbClr val="25714B"/>
              </a:solidFill>
            </a:endParaRPr>
          </a:p>
        </p:txBody>
      </p:sp>
      <p:sp>
        <p:nvSpPr>
          <p:cNvPr id="20" name="Rectangle 23"/>
          <p:cNvSpPr>
            <a:spLocks/>
          </p:cNvSpPr>
          <p:nvPr/>
        </p:nvSpPr>
        <p:spPr bwMode="auto">
          <a:xfrm rot="7051698">
            <a:off x="7077544" y="2690942"/>
            <a:ext cx="65" cy="276999"/>
          </a:xfrm>
          <a:prstGeom prst="rect">
            <a:avLst/>
          </a:prstGeom>
          <a:noFill/>
          <a:ln w="254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 dirty="0">
              <a:ea typeface="Gill Sans" charset="0"/>
              <a:cs typeface="Gill Sans" charset="0"/>
            </a:endParaRPr>
          </a:p>
        </p:txBody>
      </p:sp>
      <p:sp>
        <p:nvSpPr>
          <p:cNvPr id="21" name="Rectangle 24"/>
          <p:cNvSpPr>
            <a:spLocks/>
          </p:cNvSpPr>
          <p:nvPr/>
        </p:nvSpPr>
        <p:spPr bwMode="auto">
          <a:xfrm rot="7051698">
            <a:off x="6865547" y="3262561"/>
            <a:ext cx="65" cy="276999"/>
          </a:xfrm>
          <a:prstGeom prst="rect">
            <a:avLst/>
          </a:prstGeom>
          <a:noFill/>
          <a:ln w="254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 dirty="0">
              <a:ea typeface="Gill Sans" charset="0"/>
              <a:cs typeface="Gill Sans" charset="0"/>
            </a:endParaRPr>
          </a:p>
        </p:txBody>
      </p:sp>
      <p:sp>
        <p:nvSpPr>
          <p:cNvPr id="22" name="Rectangle 25"/>
          <p:cNvSpPr>
            <a:spLocks/>
          </p:cNvSpPr>
          <p:nvPr/>
        </p:nvSpPr>
        <p:spPr bwMode="auto">
          <a:xfrm rot="7051698">
            <a:off x="8020101" y="3520382"/>
            <a:ext cx="65" cy="276999"/>
          </a:xfrm>
          <a:prstGeom prst="rect">
            <a:avLst/>
          </a:prstGeom>
          <a:noFill/>
          <a:ln w="254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 dirty="0">
              <a:ea typeface="Gill Sans" charset="0"/>
              <a:cs typeface="Gill Sans" charset="0"/>
            </a:endParaRPr>
          </a:p>
        </p:txBody>
      </p:sp>
      <p:sp>
        <p:nvSpPr>
          <p:cNvPr id="24" name="Rectangle 23"/>
          <p:cNvSpPr>
            <a:spLocks/>
          </p:cNvSpPr>
          <p:nvPr/>
        </p:nvSpPr>
        <p:spPr bwMode="auto">
          <a:xfrm>
            <a:off x="7010400" y="4191000"/>
            <a:ext cx="609600" cy="369332"/>
          </a:xfrm>
          <a:prstGeom prst="rect">
            <a:avLst/>
          </a:prstGeom>
          <a:noFill/>
          <a:ln w="254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ea typeface="Gill Sans" charset="0"/>
                <a:cs typeface="Gill Sans" charset="0"/>
              </a:rPr>
              <a:t>Flat</a:t>
            </a:r>
          </a:p>
        </p:txBody>
      </p:sp>
      <p:sp>
        <p:nvSpPr>
          <p:cNvPr id="17" name="AutoShape 5"/>
          <p:cNvSpPr>
            <a:spLocks/>
          </p:cNvSpPr>
          <p:nvPr/>
        </p:nvSpPr>
        <p:spPr bwMode="auto">
          <a:xfrm>
            <a:off x="6781801" y="2743200"/>
            <a:ext cx="1066811" cy="1219196"/>
          </a:xfrm>
          <a:custGeom>
            <a:avLst/>
            <a:gdLst>
              <a:gd name="connsiteX0" fmla="*/ 0 w 21600"/>
              <a:gd name="connsiteY0" fmla="*/ 0 h 21600"/>
              <a:gd name="connsiteX1" fmla="*/ 2234 w 21600"/>
              <a:gd name="connsiteY1" fmla="*/ 5088 h 21600"/>
              <a:gd name="connsiteX2" fmla="*/ 2814 w 21600"/>
              <a:gd name="connsiteY2" fmla="*/ 2496 h 21600"/>
              <a:gd name="connsiteX3" fmla="*/ 5710 w 21600"/>
              <a:gd name="connsiteY3" fmla="*/ 9600 h 21600"/>
              <a:gd name="connsiteX4" fmla="*/ 8855 w 21600"/>
              <a:gd name="connsiteY4" fmla="*/ 13632 h 21600"/>
              <a:gd name="connsiteX5" fmla="*/ 10014 w 21600"/>
              <a:gd name="connsiteY5" fmla="*/ 6528 h 21600"/>
              <a:gd name="connsiteX6" fmla="*/ 11338 w 21600"/>
              <a:gd name="connsiteY6" fmla="*/ 9120 h 21600"/>
              <a:gd name="connsiteX7" fmla="*/ 12497 w 21600"/>
              <a:gd name="connsiteY7" fmla="*/ 2880 h 21600"/>
              <a:gd name="connsiteX8" fmla="*/ 14897 w 21600"/>
              <a:gd name="connsiteY8" fmla="*/ 10656 h 21600"/>
              <a:gd name="connsiteX9" fmla="*/ 15476 w 21600"/>
              <a:gd name="connsiteY9" fmla="*/ 8256 h 21600"/>
              <a:gd name="connsiteX10" fmla="*/ 18621 w 21600"/>
              <a:gd name="connsiteY10" fmla="*/ 17568 h 21600"/>
              <a:gd name="connsiteX11" fmla="*/ 19034 w 21600"/>
              <a:gd name="connsiteY11" fmla="*/ 14880 h 21600"/>
              <a:gd name="connsiteX12" fmla="*/ 21600 w 21600"/>
              <a:gd name="connsiteY12" fmla="*/ 21600 h 21600"/>
              <a:gd name="connsiteX0" fmla="*/ 0 w 21600"/>
              <a:gd name="connsiteY0" fmla="*/ 0 h 21600"/>
              <a:gd name="connsiteX1" fmla="*/ 2234 w 21600"/>
              <a:gd name="connsiteY1" fmla="*/ 5088 h 21600"/>
              <a:gd name="connsiteX2" fmla="*/ 2814 w 21600"/>
              <a:gd name="connsiteY2" fmla="*/ 2496 h 21600"/>
              <a:gd name="connsiteX3" fmla="*/ 8855 w 21600"/>
              <a:gd name="connsiteY3" fmla="*/ 13632 h 21600"/>
              <a:gd name="connsiteX4" fmla="*/ 10014 w 21600"/>
              <a:gd name="connsiteY4" fmla="*/ 6528 h 21600"/>
              <a:gd name="connsiteX5" fmla="*/ 11338 w 21600"/>
              <a:gd name="connsiteY5" fmla="*/ 9120 h 21600"/>
              <a:gd name="connsiteX6" fmla="*/ 12497 w 21600"/>
              <a:gd name="connsiteY6" fmla="*/ 2880 h 21600"/>
              <a:gd name="connsiteX7" fmla="*/ 14897 w 21600"/>
              <a:gd name="connsiteY7" fmla="*/ 10656 h 21600"/>
              <a:gd name="connsiteX8" fmla="*/ 15476 w 21600"/>
              <a:gd name="connsiteY8" fmla="*/ 8256 h 21600"/>
              <a:gd name="connsiteX9" fmla="*/ 18621 w 21600"/>
              <a:gd name="connsiteY9" fmla="*/ 17568 h 21600"/>
              <a:gd name="connsiteX10" fmla="*/ 19034 w 21600"/>
              <a:gd name="connsiteY10" fmla="*/ 14880 h 21600"/>
              <a:gd name="connsiteX11" fmla="*/ 21600 w 21600"/>
              <a:gd name="connsiteY11" fmla="*/ 21600 h 21600"/>
              <a:gd name="connsiteX0" fmla="*/ 0 w 21600"/>
              <a:gd name="connsiteY0" fmla="*/ 0 h 21600"/>
              <a:gd name="connsiteX1" fmla="*/ 2814 w 21600"/>
              <a:gd name="connsiteY1" fmla="*/ 2496 h 21600"/>
              <a:gd name="connsiteX2" fmla="*/ 8855 w 21600"/>
              <a:gd name="connsiteY2" fmla="*/ 13632 h 21600"/>
              <a:gd name="connsiteX3" fmla="*/ 10014 w 21600"/>
              <a:gd name="connsiteY3" fmla="*/ 6528 h 21600"/>
              <a:gd name="connsiteX4" fmla="*/ 11338 w 21600"/>
              <a:gd name="connsiteY4" fmla="*/ 9120 h 21600"/>
              <a:gd name="connsiteX5" fmla="*/ 12497 w 21600"/>
              <a:gd name="connsiteY5" fmla="*/ 2880 h 21600"/>
              <a:gd name="connsiteX6" fmla="*/ 14897 w 21600"/>
              <a:gd name="connsiteY6" fmla="*/ 10656 h 21600"/>
              <a:gd name="connsiteX7" fmla="*/ 15476 w 21600"/>
              <a:gd name="connsiteY7" fmla="*/ 8256 h 21600"/>
              <a:gd name="connsiteX8" fmla="*/ 18621 w 21600"/>
              <a:gd name="connsiteY8" fmla="*/ 17568 h 21600"/>
              <a:gd name="connsiteX9" fmla="*/ 19034 w 21600"/>
              <a:gd name="connsiteY9" fmla="*/ 14880 h 21600"/>
              <a:gd name="connsiteX10" fmla="*/ 21600 w 21600"/>
              <a:gd name="connsiteY10" fmla="*/ 21600 h 21600"/>
              <a:gd name="connsiteX0" fmla="*/ 0 w 21600"/>
              <a:gd name="connsiteY0" fmla="*/ 0 h 21600"/>
              <a:gd name="connsiteX1" fmla="*/ 8855 w 21600"/>
              <a:gd name="connsiteY1" fmla="*/ 13632 h 21600"/>
              <a:gd name="connsiteX2" fmla="*/ 10014 w 21600"/>
              <a:gd name="connsiteY2" fmla="*/ 6528 h 21600"/>
              <a:gd name="connsiteX3" fmla="*/ 11338 w 21600"/>
              <a:gd name="connsiteY3" fmla="*/ 9120 h 21600"/>
              <a:gd name="connsiteX4" fmla="*/ 12497 w 21600"/>
              <a:gd name="connsiteY4" fmla="*/ 2880 h 21600"/>
              <a:gd name="connsiteX5" fmla="*/ 14897 w 21600"/>
              <a:gd name="connsiteY5" fmla="*/ 10656 h 21600"/>
              <a:gd name="connsiteX6" fmla="*/ 15476 w 21600"/>
              <a:gd name="connsiteY6" fmla="*/ 8256 h 21600"/>
              <a:gd name="connsiteX7" fmla="*/ 18621 w 21600"/>
              <a:gd name="connsiteY7" fmla="*/ 17568 h 21600"/>
              <a:gd name="connsiteX8" fmla="*/ 19034 w 21600"/>
              <a:gd name="connsiteY8" fmla="*/ 14880 h 21600"/>
              <a:gd name="connsiteX9" fmla="*/ 21600 w 21600"/>
              <a:gd name="connsiteY9" fmla="*/ 21600 h 21600"/>
              <a:gd name="connsiteX0" fmla="*/ 0 w 21600"/>
              <a:gd name="connsiteY0" fmla="*/ 0 h 21600"/>
              <a:gd name="connsiteX1" fmla="*/ 8855 w 21600"/>
              <a:gd name="connsiteY1" fmla="*/ 13632 h 21600"/>
              <a:gd name="connsiteX2" fmla="*/ 11338 w 21600"/>
              <a:gd name="connsiteY2" fmla="*/ 9120 h 21600"/>
              <a:gd name="connsiteX3" fmla="*/ 12497 w 21600"/>
              <a:gd name="connsiteY3" fmla="*/ 2880 h 21600"/>
              <a:gd name="connsiteX4" fmla="*/ 14897 w 21600"/>
              <a:gd name="connsiteY4" fmla="*/ 10656 h 21600"/>
              <a:gd name="connsiteX5" fmla="*/ 15476 w 21600"/>
              <a:gd name="connsiteY5" fmla="*/ 8256 h 21600"/>
              <a:gd name="connsiteX6" fmla="*/ 18621 w 21600"/>
              <a:gd name="connsiteY6" fmla="*/ 17568 h 21600"/>
              <a:gd name="connsiteX7" fmla="*/ 19034 w 21600"/>
              <a:gd name="connsiteY7" fmla="*/ 14880 h 21600"/>
              <a:gd name="connsiteX8" fmla="*/ 21600 w 21600"/>
              <a:gd name="connsiteY8" fmla="*/ 21600 h 21600"/>
              <a:gd name="connsiteX0" fmla="*/ 0 w 21600"/>
              <a:gd name="connsiteY0" fmla="*/ 0 h 21600"/>
              <a:gd name="connsiteX1" fmla="*/ 8855 w 21600"/>
              <a:gd name="connsiteY1" fmla="*/ 13632 h 21600"/>
              <a:gd name="connsiteX2" fmla="*/ 12497 w 21600"/>
              <a:gd name="connsiteY2" fmla="*/ 2880 h 21600"/>
              <a:gd name="connsiteX3" fmla="*/ 14897 w 21600"/>
              <a:gd name="connsiteY3" fmla="*/ 10656 h 21600"/>
              <a:gd name="connsiteX4" fmla="*/ 15476 w 21600"/>
              <a:gd name="connsiteY4" fmla="*/ 8256 h 21600"/>
              <a:gd name="connsiteX5" fmla="*/ 18621 w 21600"/>
              <a:gd name="connsiteY5" fmla="*/ 17568 h 21600"/>
              <a:gd name="connsiteX6" fmla="*/ 19034 w 21600"/>
              <a:gd name="connsiteY6" fmla="*/ 14880 h 21600"/>
              <a:gd name="connsiteX7" fmla="*/ 21600 w 21600"/>
              <a:gd name="connsiteY7" fmla="*/ 21600 h 21600"/>
              <a:gd name="connsiteX0" fmla="*/ 0 w 15965"/>
              <a:gd name="connsiteY0" fmla="*/ 0 h 20463"/>
              <a:gd name="connsiteX1" fmla="*/ 3220 w 15965"/>
              <a:gd name="connsiteY1" fmla="*/ 12495 h 20463"/>
              <a:gd name="connsiteX2" fmla="*/ 6862 w 15965"/>
              <a:gd name="connsiteY2" fmla="*/ 1743 h 20463"/>
              <a:gd name="connsiteX3" fmla="*/ 9262 w 15965"/>
              <a:gd name="connsiteY3" fmla="*/ 9519 h 20463"/>
              <a:gd name="connsiteX4" fmla="*/ 9841 w 15965"/>
              <a:gd name="connsiteY4" fmla="*/ 7119 h 20463"/>
              <a:gd name="connsiteX5" fmla="*/ 12986 w 15965"/>
              <a:gd name="connsiteY5" fmla="*/ 16431 h 20463"/>
              <a:gd name="connsiteX6" fmla="*/ 13399 w 15965"/>
              <a:gd name="connsiteY6" fmla="*/ 13743 h 20463"/>
              <a:gd name="connsiteX7" fmla="*/ 15965 w 15965"/>
              <a:gd name="connsiteY7" fmla="*/ 20463 h 20463"/>
              <a:gd name="connsiteX0" fmla="*/ 0 w 15965"/>
              <a:gd name="connsiteY0" fmla="*/ 0 h 20463"/>
              <a:gd name="connsiteX1" fmla="*/ 3220 w 15965"/>
              <a:gd name="connsiteY1" fmla="*/ 12495 h 20463"/>
              <a:gd name="connsiteX2" fmla="*/ 6862 w 15965"/>
              <a:gd name="connsiteY2" fmla="*/ 1743 h 20463"/>
              <a:gd name="connsiteX3" fmla="*/ 9262 w 15965"/>
              <a:gd name="connsiteY3" fmla="*/ 9519 h 20463"/>
              <a:gd name="connsiteX4" fmla="*/ 12986 w 15965"/>
              <a:gd name="connsiteY4" fmla="*/ 16431 h 20463"/>
              <a:gd name="connsiteX5" fmla="*/ 13399 w 15965"/>
              <a:gd name="connsiteY5" fmla="*/ 13743 h 20463"/>
              <a:gd name="connsiteX6" fmla="*/ 15965 w 15965"/>
              <a:gd name="connsiteY6" fmla="*/ 20463 h 20463"/>
              <a:gd name="connsiteX0" fmla="*/ 0 w 15965"/>
              <a:gd name="connsiteY0" fmla="*/ 0 h 20463"/>
              <a:gd name="connsiteX1" fmla="*/ 3220 w 15965"/>
              <a:gd name="connsiteY1" fmla="*/ 12495 h 20463"/>
              <a:gd name="connsiteX2" fmla="*/ 6862 w 15965"/>
              <a:gd name="connsiteY2" fmla="*/ 1743 h 20463"/>
              <a:gd name="connsiteX3" fmla="*/ 9262 w 15965"/>
              <a:gd name="connsiteY3" fmla="*/ 9519 h 20463"/>
              <a:gd name="connsiteX4" fmla="*/ 12986 w 15965"/>
              <a:gd name="connsiteY4" fmla="*/ 16431 h 20463"/>
              <a:gd name="connsiteX5" fmla="*/ 14087 w 15965"/>
              <a:gd name="connsiteY5" fmla="*/ 4547 h 20463"/>
              <a:gd name="connsiteX6" fmla="*/ 15965 w 15965"/>
              <a:gd name="connsiteY6" fmla="*/ 20463 h 20463"/>
              <a:gd name="connsiteX0" fmla="*/ 0 w 15965"/>
              <a:gd name="connsiteY0" fmla="*/ 0 h 20463"/>
              <a:gd name="connsiteX1" fmla="*/ 3220 w 15965"/>
              <a:gd name="connsiteY1" fmla="*/ 12495 h 20463"/>
              <a:gd name="connsiteX2" fmla="*/ 6862 w 15965"/>
              <a:gd name="connsiteY2" fmla="*/ 1743 h 20463"/>
              <a:gd name="connsiteX3" fmla="*/ 9262 w 15965"/>
              <a:gd name="connsiteY3" fmla="*/ 9519 h 20463"/>
              <a:gd name="connsiteX4" fmla="*/ 11269 w 15965"/>
              <a:gd name="connsiteY4" fmla="*/ 12505 h 20463"/>
              <a:gd name="connsiteX5" fmla="*/ 14087 w 15965"/>
              <a:gd name="connsiteY5" fmla="*/ 4547 h 20463"/>
              <a:gd name="connsiteX6" fmla="*/ 15965 w 15965"/>
              <a:gd name="connsiteY6" fmla="*/ 20463 h 20463"/>
              <a:gd name="connsiteX0" fmla="*/ 0 w 15965"/>
              <a:gd name="connsiteY0" fmla="*/ 0 h 20463"/>
              <a:gd name="connsiteX1" fmla="*/ 3220 w 15965"/>
              <a:gd name="connsiteY1" fmla="*/ 12495 h 20463"/>
              <a:gd name="connsiteX2" fmla="*/ 6862 w 15965"/>
              <a:gd name="connsiteY2" fmla="*/ 1743 h 20463"/>
              <a:gd name="connsiteX3" fmla="*/ 11269 w 15965"/>
              <a:gd name="connsiteY3" fmla="*/ 12505 h 20463"/>
              <a:gd name="connsiteX4" fmla="*/ 14087 w 15965"/>
              <a:gd name="connsiteY4" fmla="*/ 4547 h 20463"/>
              <a:gd name="connsiteX5" fmla="*/ 15965 w 15965"/>
              <a:gd name="connsiteY5" fmla="*/ 20463 h 20463"/>
              <a:gd name="connsiteX0" fmla="*/ 0 w 15965"/>
              <a:gd name="connsiteY0" fmla="*/ 0 h 12505"/>
              <a:gd name="connsiteX1" fmla="*/ 3220 w 15965"/>
              <a:gd name="connsiteY1" fmla="*/ 12495 h 12505"/>
              <a:gd name="connsiteX2" fmla="*/ 6862 w 15965"/>
              <a:gd name="connsiteY2" fmla="*/ 1743 h 12505"/>
              <a:gd name="connsiteX3" fmla="*/ 11269 w 15965"/>
              <a:gd name="connsiteY3" fmla="*/ 12505 h 12505"/>
              <a:gd name="connsiteX4" fmla="*/ 14087 w 15965"/>
              <a:gd name="connsiteY4" fmla="*/ 4547 h 12505"/>
              <a:gd name="connsiteX5" fmla="*/ 15965 w 15965"/>
              <a:gd name="connsiteY5" fmla="*/ 11368 h 12505"/>
              <a:gd name="connsiteX0" fmla="*/ 0 w 15965"/>
              <a:gd name="connsiteY0" fmla="*/ 0 h 12505"/>
              <a:gd name="connsiteX1" fmla="*/ 3220 w 15965"/>
              <a:gd name="connsiteY1" fmla="*/ 12495 h 12505"/>
              <a:gd name="connsiteX2" fmla="*/ 6862 w 15965"/>
              <a:gd name="connsiteY2" fmla="*/ 1743 h 12505"/>
              <a:gd name="connsiteX3" fmla="*/ 9391 w 15965"/>
              <a:gd name="connsiteY3" fmla="*/ 12505 h 12505"/>
              <a:gd name="connsiteX4" fmla="*/ 14087 w 15965"/>
              <a:gd name="connsiteY4" fmla="*/ 4547 h 12505"/>
              <a:gd name="connsiteX5" fmla="*/ 15965 w 15965"/>
              <a:gd name="connsiteY5" fmla="*/ 11368 h 12505"/>
              <a:gd name="connsiteX0" fmla="*/ 0 w 15965"/>
              <a:gd name="connsiteY0" fmla="*/ 0 h 12505"/>
              <a:gd name="connsiteX1" fmla="*/ 3220 w 15965"/>
              <a:gd name="connsiteY1" fmla="*/ 12495 h 12505"/>
              <a:gd name="connsiteX2" fmla="*/ 6862 w 15965"/>
              <a:gd name="connsiteY2" fmla="*/ 1743 h 12505"/>
              <a:gd name="connsiteX3" fmla="*/ 9391 w 15965"/>
              <a:gd name="connsiteY3" fmla="*/ 12505 h 12505"/>
              <a:gd name="connsiteX4" fmla="*/ 12209 w 15965"/>
              <a:gd name="connsiteY4" fmla="*/ 3411 h 12505"/>
              <a:gd name="connsiteX5" fmla="*/ 15965 w 15965"/>
              <a:gd name="connsiteY5" fmla="*/ 11368 h 12505"/>
              <a:gd name="connsiteX0" fmla="*/ 0 w 14087"/>
              <a:gd name="connsiteY0" fmla="*/ 0 h 12505"/>
              <a:gd name="connsiteX1" fmla="*/ 3220 w 14087"/>
              <a:gd name="connsiteY1" fmla="*/ 12495 h 12505"/>
              <a:gd name="connsiteX2" fmla="*/ 6862 w 14087"/>
              <a:gd name="connsiteY2" fmla="*/ 1743 h 12505"/>
              <a:gd name="connsiteX3" fmla="*/ 9391 w 14087"/>
              <a:gd name="connsiteY3" fmla="*/ 12505 h 12505"/>
              <a:gd name="connsiteX4" fmla="*/ 12209 w 14087"/>
              <a:gd name="connsiteY4" fmla="*/ 3411 h 12505"/>
              <a:gd name="connsiteX5" fmla="*/ 14087 w 14087"/>
              <a:gd name="connsiteY5" fmla="*/ 9095 h 12505"/>
              <a:gd name="connsiteX0" fmla="*/ 0 w 14087"/>
              <a:gd name="connsiteY0" fmla="*/ 0 h 12505"/>
              <a:gd name="connsiteX1" fmla="*/ 3220 w 14087"/>
              <a:gd name="connsiteY1" fmla="*/ 12495 h 12505"/>
              <a:gd name="connsiteX2" fmla="*/ 6862 w 14087"/>
              <a:gd name="connsiteY2" fmla="*/ 1743 h 12505"/>
              <a:gd name="connsiteX3" fmla="*/ 9391 w 14087"/>
              <a:gd name="connsiteY3" fmla="*/ 12505 h 12505"/>
              <a:gd name="connsiteX4" fmla="*/ 11863 w 14087"/>
              <a:gd name="connsiteY4" fmla="*/ 5772 h 12505"/>
              <a:gd name="connsiteX5" fmla="*/ 14087 w 14087"/>
              <a:gd name="connsiteY5" fmla="*/ 9095 h 12505"/>
              <a:gd name="connsiteX0" fmla="*/ 0 w 13346"/>
              <a:gd name="connsiteY0" fmla="*/ 0 h 12505"/>
              <a:gd name="connsiteX1" fmla="*/ 3220 w 13346"/>
              <a:gd name="connsiteY1" fmla="*/ 12495 h 12505"/>
              <a:gd name="connsiteX2" fmla="*/ 6862 w 13346"/>
              <a:gd name="connsiteY2" fmla="*/ 1743 h 12505"/>
              <a:gd name="connsiteX3" fmla="*/ 9391 w 13346"/>
              <a:gd name="connsiteY3" fmla="*/ 12505 h 12505"/>
              <a:gd name="connsiteX4" fmla="*/ 11863 w 13346"/>
              <a:gd name="connsiteY4" fmla="*/ 5772 h 12505"/>
              <a:gd name="connsiteX5" fmla="*/ 13346 w 13346"/>
              <a:gd name="connsiteY5" fmla="*/ 9619 h 12505"/>
              <a:gd name="connsiteX0" fmla="*/ 0 w 13346"/>
              <a:gd name="connsiteY0" fmla="*/ 0 h 12495"/>
              <a:gd name="connsiteX1" fmla="*/ 3220 w 13346"/>
              <a:gd name="connsiteY1" fmla="*/ 12495 h 12495"/>
              <a:gd name="connsiteX2" fmla="*/ 6862 w 13346"/>
              <a:gd name="connsiteY2" fmla="*/ 1743 h 12495"/>
              <a:gd name="connsiteX3" fmla="*/ 9638 w 13346"/>
              <a:gd name="connsiteY3" fmla="*/ 11543 h 12495"/>
              <a:gd name="connsiteX4" fmla="*/ 11863 w 13346"/>
              <a:gd name="connsiteY4" fmla="*/ 5772 h 12495"/>
              <a:gd name="connsiteX5" fmla="*/ 13346 w 13346"/>
              <a:gd name="connsiteY5" fmla="*/ 9619 h 12495"/>
              <a:gd name="connsiteX0" fmla="*/ 0 w 13346"/>
              <a:gd name="connsiteY0" fmla="*/ 0 h 12856"/>
              <a:gd name="connsiteX1" fmla="*/ 3220 w 13346"/>
              <a:gd name="connsiteY1" fmla="*/ 12495 h 12856"/>
              <a:gd name="connsiteX2" fmla="*/ 6862 w 13346"/>
              <a:gd name="connsiteY2" fmla="*/ 1743 h 12856"/>
              <a:gd name="connsiteX3" fmla="*/ 9638 w 13346"/>
              <a:gd name="connsiteY3" fmla="*/ 11543 h 12856"/>
              <a:gd name="connsiteX4" fmla="*/ 13346 w 13346"/>
              <a:gd name="connsiteY4" fmla="*/ 9619 h 12856"/>
              <a:gd name="connsiteX0" fmla="*/ 0 w 13346"/>
              <a:gd name="connsiteY0" fmla="*/ 0 h 12495"/>
              <a:gd name="connsiteX1" fmla="*/ 3220 w 13346"/>
              <a:gd name="connsiteY1" fmla="*/ 12495 h 12495"/>
              <a:gd name="connsiteX2" fmla="*/ 6862 w 13346"/>
              <a:gd name="connsiteY2" fmla="*/ 1743 h 12495"/>
              <a:gd name="connsiteX3" fmla="*/ 13346 w 13346"/>
              <a:gd name="connsiteY3" fmla="*/ 9619 h 12495"/>
              <a:gd name="connsiteX0" fmla="*/ 0 w 13346"/>
              <a:gd name="connsiteY0" fmla="*/ 0 h 12495"/>
              <a:gd name="connsiteX1" fmla="*/ 3220 w 13346"/>
              <a:gd name="connsiteY1" fmla="*/ 12495 h 12495"/>
              <a:gd name="connsiteX2" fmla="*/ 6673 w 13346"/>
              <a:gd name="connsiteY2" fmla="*/ 0 h 12495"/>
              <a:gd name="connsiteX3" fmla="*/ 13346 w 13346"/>
              <a:gd name="connsiteY3" fmla="*/ 9619 h 12495"/>
              <a:gd name="connsiteX0" fmla="*/ 0 w 10380"/>
              <a:gd name="connsiteY0" fmla="*/ 0 h 15391"/>
              <a:gd name="connsiteX1" fmla="*/ 3220 w 10380"/>
              <a:gd name="connsiteY1" fmla="*/ 12495 h 15391"/>
              <a:gd name="connsiteX2" fmla="*/ 6673 w 10380"/>
              <a:gd name="connsiteY2" fmla="*/ 0 h 15391"/>
              <a:gd name="connsiteX3" fmla="*/ 10380 w 10380"/>
              <a:gd name="connsiteY3" fmla="*/ 15391 h 15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0" h="15391">
                <a:moveTo>
                  <a:pt x="0" y="0"/>
                </a:moveTo>
                <a:lnTo>
                  <a:pt x="3220" y="12495"/>
                </a:lnTo>
                <a:lnTo>
                  <a:pt x="6673" y="0"/>
                </a:lnTo>
                <a:lnTo>
                  <a:pt x="10380" y="15391"/>
                </a:lnTo>
              </a:path>
            </a:pathLst>
          </a:custGeom>
          <a:noFill/>
          <a:ln w="508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63499" dir="4200005" algn="ctr" rotWithShape="0">
              <a:schemeClr val="bg2">
                <a:alpha val="39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18" name="Rectangle 24"/>
          <p:cNvSpPr>
            <a:spLocks/>
          </p:cNvSpPr>
          <p:nvPr/>
        </p:nvSpPr>
        <p:spPr bwMode="auto">
          <a:xfrm>
            <a:off x="7086600" y="3810001"/>
            <a:ext cx="133050" cy="276999"/>
          </a:xfrm>
          <a:prstGeom prst="rect">
            <a:avLst/>
          </a:prstGeom>
          <a:noFill/>
          <a:ln w="254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19" name="Rectangle 24"/>
          <p:cNvSpPr>
            <a:spLocks/>
          </p:cNvSpPr>
          <p:nvPr/>
        </p:nvSpPr>
        <p:spPr bwMode="auto">
          <a:xfrm>
            <a:off x="7391400" y="2362201"/>
            <a:ext cx="125034" cy="276999"/>
          </a:xfrm>
          <a:prstGeom prst="rect">
            <a:avLst/>
          </a:prstGeom>
          <a:noFill/>
          <a:ln w="254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B</a:t>
            </a:r>
          </a:p>
        </p:txBody>
      </p:sp>
      <p:cxnSp>
        <p:nvCxnSpPr>
          <p:cNvPr id="26" name="Straight Connector 25"/>
          <p:cNvCxnSpPr>
            <a:endCxn id="17" idx="0"/>
          </p:cNvCxnSpPr>
          <p:nvPr/>
        </p:nvCxnSpPr>
        <p:spPr>
          <a:xfrm flipV="1">
            <a:off x="6400802" y="2743200"/>
            <a:ext cx="380999" cy="106680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848600" y="2895600"/>
            <a:ext cx="381000" cy="1066800"/>
          </a:xfrm>
          <a:prstGeom prst="line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>
            <a:spLocks/>
          </p:cNvSpPr>
          <p:nvPr/>
        </p:nvSpPr>
        <p:spPr bwMode="auto">
          <a:xfrm>
            <a:off x="7772400" y="3962401"/>
            <a:ext cx="123432" cy="276999"/>
          </a:xfrm>
          <a:prstGeom prst="rect">
            <a:avLst/>
          </a:prstGeom>
          <a:noFill/>
          <a:ln w="254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0331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7" grpId="0" animBg="1"/>
      <p:bldP spid="18" grpId="0"/>
      <p:bldP spid="19" grpId="0"/>
      <p:bldP spid="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2514600" y="1981200"/>
            <a:ext cx="3733800" cy="3335880"/>
            <a:chOff x="0" y="-56"/>
            <a:chExt cx="2910" cy="3050"/>
          </a:xfrm>
        </p:grpSpPr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>
              <a:off x="2554" y="1413"/>
              <a:ext cx="356" cy="8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8"/>
            <p:cNvSpPr>
              <a:spLocks/>
            </p:cNvSpPr>
            <p:nvPr/>
          </p:nvSpPr>
          <p:spPr bwMode="auto">
            <a:xfrm>
              <a:off x="1050" y="1993"/>
              <a:ext cx="76" cy="2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c</a:t>
              </a:r>
            </a:p>
          </p:txBody>
        </p:sp>
        <p:sp>
          <p:nvSpPr>
            <p:cNvPr id="20" name="Rectangle 9"/>
            <p:cNvSpPr>
              <a:spLocks/>
            </p:cNvSpPr>
            <p:nvPr/>
          </p:nvSpPr>
          <p:spPr bwMode="auto">
            <a:xfrm>
              <a:off x="618" y="1521"/>
              <a:ext cx="86" cy="2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u="sng" dirty="0">
                  <a:solidFill>
                    <a:srgbClr val="7030A0"/>
                  </a:solidFill>
                  <a:ea typeface="Gill Sans" charset="0"/>
                  <a:cs typeface="Gill Sans" charset="0"/>
                </a:rPr>
                <a:t>a</a:t>
              </a:r>
            </a:p>
          </p:txBody>
        </p:sp>
        <p:sp>
          <p:nvSpPr>
            <p:cNvPr id="21" name="Rectangle 10"/>
            <p:cNvSpPr>
              <a:spLocks/>
            </p:cNvSpPr>
            <p:nvPr/>
          </p:nvSpPr>
          <p:spPr bwMode="auto">
            <a:xfrm>
              <a:off x="759" y="585"/>
              <a:ext cx="95" cy="2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b</a:t>
              </a:r>
            </a:p>
          </p:txBody>
        </p:sp>
        <p:sp>
          <p:nvSpPr>
            <p:cNvPr id="22" name="Rectangle 11"/>
            <p:cNvSpPr>
              <a:spLocks/>
            </p:cNvSpPr>
            <p:nvPr/>
          </p:nvSpPr>
          <p:spPr bwMode="auto">
            <a:xfrm>
              <a:off x="1730" y="145"/>
              <a:ext cx="76" cy="2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c</a:t>
              </a:r>
            </a:p>
          </p:txBody>
        </p:sp>
        <p:sp>
          <p:nvSpPr>
            <p:cNvPr id="23" name="Rectangle 12"/>
            <p:cNvSpPr>
              <a:spLocks/>
            </p:cNvSpPr>
            <p:nvPr/>
          </p:nvSpPr>
          <p:spPr bwMode="auto">
            <a:xfrm>
              <a:off x="1979" y="1249"/>
              <a:ext cx="41" cy="2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i</a:t>
              </a:r>
            </a:p>
          </p:txBody>
        </p:sp>
        <p:sp>
          <p:nvSpPr>
            <p:cNvPr id="24" name="Rectangle 13"/>
            <p:cNvSpPr>
              <a:spLocks/>
            </p:cNvSpPr>
            <p:nvPr/>
          </p:nvSpPr>
          <p:spPr bwMode="auto">
            <a:xfrm>
              <a:off x="2011" y="657"/>
              <a:ext cx="82" cy="2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u="sng" dirty="0">
                  <a:solidFill>
                    <a:srgbClr val="7030A0"/>
                  </a:solidFill>
                  <a:ea typeface="Gill Sans" charset="0"/>
                  <a:cs typeface="Gill Sans" charset="0"/>
                </a:rPr>
                <a:t>ii</a:t>
              </a:r>
            </a:p>
          </p:txBody>
        </p:sp>
        <p:sp>
          <p:nvSpPr>
            <p:cNvPr id="25" name="Rectangle 14"/>
            <p:cNvSpPr>
              <a:spLocks/>
            </p:cNvSpPr>
            <p:nvPr/>
          </p:nvSpPr>
          <p:spPr bwMode="auto">
            <a:xfrm>
              <a:off x="2197" y="2034"/>
              <a:ext cx="124" cy="2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u="sng" dirty="0">
                  <a:solidFill>
                    <a:srgbClr val="7030A0"/>
                  </a:solidFill>
                  <a:ea typeface="Gill Sans" charset="0"/>
                  <a:cs typeface="Gill Sans" charset="0"/>
                </a:rPr>
                <a:t>iii</a:t>
              </a:r>
            </a:p>
          </p:txBody>
        </p:sp>
        <p:sp>
          <p:nvSpPr>
            <p:cNvPr id="26" name="Rectangle 15"/>
            <p:cNvSpPr>
              <a:spLocks/>
            </p:cNvSpPr>
            <p:nvPr/>
          </p:nvSpPr>
          <p:spPr bwMode="auto">
            <a:xfrm>
              <a:off x="2314" y="1289"/>
              <a:ext cx="122" cy="2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iv</a:t>
              </a:r>
            </a:p>
          </p:txBody>
        </p:sp>
        <p:sp>
          <p:nvSpPr>
            <p:cNvPr id="28" name="Rectangle 16"/>
            <p:cNvSpPr>
              <a:spLocks/>
            </p:cNvSpPr>
            <p:nvPr/>
          </p:nvSpPr>
          <p:spPr bwMode="auto">
            <a:xfrm>
              <a:off x="2458" y="2161"/>
              <a:ext cx="81" cy="2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v</a:t>
              </a:r>
            </a:p>
          </p:txBody>
        </p:sp>
        <p:sp>
          <p:nvSpPr>
            <p:cNvPr id="29" name="Rectangle 17"/>
            <p:cNvSpPr>
              <a:spLocks/>
            </p:cNvSpPr>
            <p:nvPr/>
          </p:nvSpPr>
          <p:spPr bwMode="auto">
            <a:xfrm>
              <a:off x="1051" y="2224"/>
              <a:ext cx="139" cy="3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400" dirty="0">
                  <a:ea typeface="Gill Sans" charset="0"/>
                  <a:cs typeface="Gill Sans" charset="0"/>
                </a:rPr>
                <a:t>A</a:t>
              </a:r>
            </a:p>
          </p:txBody>
        </p:sp>
        <p:sp>
          <p:nvSpPr>
            <p:cNvPr id="30" name="Rectangle 18"/>
            <p:cNvSpPr>
              <a:spLocks/>
            </p:cNvSpPr>
            <p:nvPr/>
          </p:nvSpPr>
          <p:spPr bwMode="auto">
            <a:xfrm>
              <a:off x="1697" y="-56"/>
              <a:ext cx="130" cy="3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400">
                  <a:ea typeface="Gill Sans" charset="0"/>
                  <a:cs typeface="Gill Sans" charset="0"/>
                </a:rPr>
                <a:t>B</a:t>
              </a:r>
            </a:p>
          </p:txBody>
        </p:sp>
        <p:sp>
          <p:nvSpPr>
            <p:cNvPr id="31" name="Rectangle 19"/>
            <p:cNvSpPr>
              <a:spLocks/>
            </p:cNvSpPr>
            <p:nvPr/>
          </p:nvSpPr>
          <p:spPr bwMode="auto">
            <a:xfrm>
              <a:off x="2428" y="2368"/>
              <a:ext cx="127" cy="3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400">
                  <a:ea typeface="Gill Sans" charset="0"/>
                  <a:cs typeface="Gill Sans" charset="0"/>
                </a:rPr>
                <a:t>C</a:t>
              </a:r>
            </a:p>
          </p:txBody>
        </p:sp>
        <p:sp>
          <p:nvSpPr>
            <p:cNvPr id="32" name="Rectangle 20"/>
            <p:cNvSpPr>
              <a:spLocks/>
            </p:cNvSpPr>
            <p:nvPr/>
          </p:nvSpPr>
          <p:spPr bwMode="auto">
            <a:xfrm>
              <a:off x="2373" y="2656"/>
              <a:ext cx="266" cy="3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ea typeface="Gill Sans" charset="0"/>
                  <a:cs typeface="Gill Sans" charset="0"/>
                </a:rPr>
                <a:t>(4)</a:t>
              </a:r>
            </a:p>
          </p:txBody>
        </p:sp>
        <p:sp>
          <p:nvSpPr>
            <p:cNvPr id="33" name="AutoShape 21"/>
            <p:cNvSpPr>
              <a:spLocks/>
            </p:cNvSpPr>
            <p:nvPr/>
          </p:nvSpPr>
          <p:spPr bwMode="auto">
            <a:xfrm>
              <a:off x="0" y="416"/>
              <a:ext cx="2554" cy="2323"/>
            </a:xfrm>
            <a:custGeom>
              <a:avLst/>
              <a:gdLst>
                <a:gd name="connsiteX0" fmla="*/ 0 w 21923"/>
                <a:gd name="connsiteY0" fmla="*/ 21600 h 21600"/>
                <a:gd name="connsiteX1" fmla="*/ 3232 w 21923"/>
                <a:gd name="connsiteY1" fmla="*/ 0 h 21600"/>
                <a:gd name="connsiteX2" fmla="*/ 5597 w 21923"/>
                <a:gd name="connsiteY2" fmla="*/ 9647 h 21600"/>
                <a:gd name="connsiteX3" fmla="*/ 6701 w 21923"/>
                <a:gd name="connsiteY3" fmla="*/ 4183 h 21600"/>
                <a:gd name="connsiteX4" fmla="*/ 9539 w 21923"/>
                <a:gd name="connsiteY4" fmla="*/ 14599 h 21600"/>
                <a:gd name="connsiteX5" fmla="*/ 10958 w 21923"/>
                <a:gd name="connsiteY5" fmla="*/ 5293 h 21600"/>
                <a:gd name="connsiteX6" fmla="*/ 13165 w 21923"/>
                <a:gd name="connsiteY6" fmla="*/ 9135 h 21600"/>
                <a:gd name="connsiteX7" fmla="*/ 15136 w 21923"/>
                <a:gd name="connsiteY7" fmla="*/ 342 h 21600"/>
                <a:gd name="connsiteX8" fmla="*/ 16870 w 21923"/>
                <a:gd name="connsiteY8" fmla="*/ 7086 h 21600"/>
                <a:gd name="connsiteX9" fmla="*/ 17501 w 21923"/>
                <a:gd name="connsiteY9" fmla="*/ 4866 h 21600"/>
                <a:gd name="connsiteX10" fmla="*/ 19787 w 21923"/>
                <a:gd name="connsiteY10" fmla="*/ 13319 h 21600"/>
                <a:gd name="connsiteX11" fmla="*/ 20102 w 21923"/>
                <a:gd name="connsiteY11" fmla="*/ 11013 h 21600"/>
                <a:gd name="connsiteX12" fmla="*/ 21923 w 21923"/>
                <a:gd name="connsiteY12" fmla="*/ 16989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23" h="21600">
                  <a:moveTo>
                    <a:pt x="0" y="21600"/>
                  </a:moveTo>
                  <a:lnTo>
                    <a:pt x="3232" y="0"/>
                  </a:lnTo>
                  <a:lnTo>
                    <a:pt x="5597" y="9647"/>
                  </a:lnTo>
                  <a:lnTo>
                    <a:pt x="6701" y="4183"/>
                  </a:lnTo>
                  <a:lnTo>
                    <a:pt x="9539" y="14599"/>
                  </a:lnTo>
                  <a:lnTo>
                    <a:pt x="10958" y="5293"/>
                  </a:lnTo>
                  <a:lnTo>
                    <a:pt x="13165" y="9135"/>
                  </a:lnTo>
                  <a:lnTo>
                    <a:pt x="15136" y="342"/>
                  </a:lnTo>
                  <a:lnTo>
                    <a:pt x="16870" y="7086"/>
                  </a:lnTo>
                  <a:lnTo>
                    <a:pt x="17501" y="4866"/>
                  </a:lnTo>
                  <a:lnTo>
                    <a:pt x="19787" y="13319"/>
                  </a:lnTo>
                  <a:lnTo>
                    <a:pt x="20102" y="11013"/>
                  </a:lnTo>
                  <a:lnTo>
                    <a:pt x="21923" y="16989"/>
                  </a:lnTo>
                </a:path>
              </a:pathLst>
            </a:custGeom>
            <a:noFill/>
            <a:ln w="50800">
              <a:solidFill>
                <a:srgbClr val="001445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63498" dir="4200038" algn="ctr" rotWithShape="0">
                <a:schemeClr val="bg2">
                  <a:alpha val="39998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Rectangle 22"/>
            <p:cNvSpPr>
              <a:spLocks/>
            </p:cNvSpPr>
            <p:nvPr/>
          </p:nvSpPr>
          <p:spPr bwMode="auto">
            <a:xfrm>
              <a:off x="1234" y="705"/>
              <a:ext cx="86" cy="2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a</a:t>
              </a:r>
            </a:p>
          </p:txBody>
        </p:sp>
        <p:sp>
          <p:nvSpPr>
            <p:cNvPr id="35" name="Rectangle 23"/>
            <p:cNvSpPr>
              <a:spLocks/>
            </p:cNvSpPr>
            <p:nvPr/>
          </p:nvSpPr>
          <p:spPr bwMode="auto">
            <a:xfrm>
              <a:off x="1511" y="1481"/>
              <a:ext cx="95" cy="2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b</a:t>
              </a:r>
            </a:p>
          </p:txBody>
        </p:sp>
      </p:grpSp>
      <p:sp>
        <p:nvSpPr>
          <p:cNvPr id="36" name="Line 3"/>
          <p:cNvSpPr>
            <a:spLocks noChangeShapeType="1"/>
          </p:cNvSpPr>
          <p:nvPr/>
        </p:nvSpPr>
        <p:spPr bwMode="auto">
          <a:xfrm>
            <a:off x="3810000" y="4267200"/>
            <a:ext cx="1828800" cy="0"/>
          </a:xfrm>
          <a:prstGeom prst="line">
            <a:avLst/>
          </a:prstGeom>
          <a:noFill/>
          <a:ln w="38100">
            <a:solidFill>
              <a:srgbClr val="8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10400" y="1981200"/>
            <a:ext cx="297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3-wave pattern labeled A-B-C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10400" y="2590800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Subdivides 3-3-5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10400" y="3657600"/>
            <a:ext cx="312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b="1" dirty="0"/>
              <a:t>Unlike Zig-Zags, the end of W.C   terminates just prior, at, or beyond the end of W.A.</a:t>
            </a:r>
          </a:p>
          <a:p>
            <a:pPr marL="342900" indent="-342900"/>
            <a:endParaRPr lang="en-US" b="1" dirty="0"/>
          </a:p>
          <a:p>
            <a:pPr marL="342900" indent="-342900"/>
            <a:r>
              <a:rPr lang="en-US" b="1" dirty="0"/>
              <a:t> B-wave should retrace at least 90% of A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58848" y="5575994"/>
            <a:ext cx="3027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Occurs in strongly trending</a:t>
            </a:r>
          </a:p>
          <a:p>
            <a:pPr marL="342900" indent="-342900"/>
            <a:r>
              <a:rPr lang="en-US" b="1" dirty="0"/>
              <a:t>markets, around an extension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10401" y="3124200"/>
            <a:ext cx="2045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Often occurs in W.4</a:t>
            </a:r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867400" cy="1143000"/>
          </a:xfrm>
        </p:spPr>
        <p:txBody>
          <a:bodyPr vert="horz" lIns="64291" tIns="32146" rIns="64291" bIns="32146" rtlCol="0" anchor="ctr">
            <a:noAutofit/>
          </a:bodyPr>
          <a:lstStyle/>
          <a:p>
            <a:r>
              <a:rPr lang="en-US" sz="4800" b="1" dirty="0"/>
              <a:t>Flat Corrections</a:t>
            </a:r>
          </a:p>
        </p:txBody>
      </p:sp>
      <p:sp>
        <p:nvSpPr>
          <p:cNvPr id="27" name="Rectangle 20"/>
          <p:cNvSpPr>
            <a:spLocks/>
          </p:cNvSpPr>
          <p:nvPr/>
        </p:nvSpPr>
        <p:spPr bwMode="auto">
          <a:xfrm>
            <a:off x="2819400" y="1992692"/>
            <a:ext cx="34144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ea typeface="Gill Sans" charset="0"/>
                <a:cs typeface="Gill Sans" charset="0"/>
              </a:rPr>
              <a:t>(3)</a:t>
            </a:r>
          </a:p>
        </p:txBody>
      </p:sp>
      <p:sp>
        <p:nvSpPr>
          <p:cNvPr id="43" name="Line 3"/>
          <p:cNvSpPr>
            <a:spLocks noChangeShapeType="1"/>
          </p:cNvSpPr>
          <p:nvPr/>
        </p:nvSpPr>
        <p:spPr bwMode="auto">
          <a:xfrm>
            <a:off x="2947447" y="2461278"/>
            <a:ext cx="2386108" cy="23141"/>
          </a:xfrm>
          <a:prstGeom prst="line">
            <a:avLst/>
          </a:prstGeom>
          <a:noFill/>
          <a:ln w="38100">
            <a:solidFill>
              <a:srgbClr val="8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2571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2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Line 3"/>
          <p:cNvSpPr>
            <a:spLocks noChangeShapeType="1"/>
          </p:cNvSpPr>
          <p:nvPr/>
        </p:nvSpPr>
        <p:spPr bwMode="auto">
          <a:xfrm>
            <a:off x="3810000" y="4267200"/>
            <a:ext cx="1600200" cy="0"/>
          </a:xfrm>
          <a:prstGeom prst="line">
            <a:avLst/>
          </a:prstGeom>
          <a:noFill/>
          <a:ln w="38100">
            <a:solidFill>
              <a:srgbClr val="8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10401" y="1981201"/>
            <a:ext cx="2463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W.B ends beyond W.A’s </a:t>
            </a:r>
          </a:p>
          <a:p>
            <a:pPr marL="342900" indent="-342900"/>
            <a:r>
              <a:rPr lang="en-US" b="1" dirty="0"/>
              <a:t>beginning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10401" y="2895600"/>
            <a:ext cx="273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W.C ends beyond W.A’ end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10400" y="3505200"/>
            <a:ext cx="241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Very common variation</a:t>
            </a:r>
          </a:p>
        </p:txBody>
      </p:sp>
      <p:sp>
        <p:nvSpPr>
          <p:cNvPr id="42" name="AutoShape 19"/>
          <p:cNvSpPr>
            <a:spLocks/>
          </p:cNvSpPr>
          <p:nvPr/>
        </p:nvSpPr>
        <p:spPr bwMode="auto">
          <a:xfrm>
            <a:off x="2438400" y="2133601"/>
            <a:ext cx="3352800" cy="305276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3170" y="1389"/>
                </a:lnTo>
                <a:lnTo>
                  <a:pt x="5327" y="9455"/>
                </a:lnTo>
                <a:lnTo>
                  <a:pt x="6377" y="3904"/>
                </a:lnTo>
                <a:lnTo>
                  <a:pt x="9078" y="14487"/>
                </a:lnTo>
                <a:lnTo>
                  <a:pt x="10429" y="5031"/>
                </a:lnTo>
                <a:lnTo>
                  <a:pt x="12530" y="8935"/>
                </a:lnTo>
                <a:lnTo>
                  <a:pt x="14405" y="0"/>
                </a:lnTo>
                <a:lnTo>
                  <a:pt x="16056" y="6853"/>
                </a:lnTo>
                <a:lnTo>
                  <a:pt x="16656" y="4598"/>
                </a:lnTo>
                <a:lnTo>
                  <a:pt x="19247" y="16275"/>
                </a:lnTo>
                <a:lnTo>
                  <a:pt x="19901" y="12799"/>
                </a:lnTo>
                <a:lnTo>
                  <a:pt x="21600" y="17408"/>
                </a:lnTo>
              </a:path>
            </a:pathLst>
          </a:custGeom>
          <a:noFill/>
          <a:ln w="508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63499" dir="4200005" algn="ctr" rotWithShape="0">
              <a:schemeClr val="bg2">
                <a:alpha val="39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43" name="Line 3"/>
          <p:cNvSpPr>
            <a:spLocks noChangeShapeType="1"/>
          </p:cNvSpPr>
          <p:nvPr/>
        </p:nvSpPr>
        <p:spPr bwMode="auto">
          <a:xfrm>
            <a:off x="2895600" y="2209800"/>
            <a:ext cx="2514600" cy="0"/>
          </a:xfrm>
          <a:prstGeom prst="line">
            <a:avLst/>
          </a:prstGeom>
          <a:noFill/>
          <a:ln w="38100">
            <a:solidFill>
              <a:srgbClr val="8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44" name="Rectangle 8"/>
          <p:cNvSpPr>
            <a:spLocks/>
          </p:cNvSpPr>
          <p:nvPr/>
        </p:nvSpPr>
        <p:spPr bwMode="auto">
          <a:xfrm>
            <a:off x="3810000" y="4267059"/>
            <a:ext cx="9778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45" name="Rectangle 10"/>
          <p:cNvSpPr>
            <a:spLocks/>
          </p:cNvSpPr>
          <p:nvPr/>
        </p:nvSpPr>
        <p:spPr bwMode="auto">
          <a:xfrm>
            <a:off x="3352800" y="2285859"/>
            <a:ext cx="12182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46" name="Rectangle 11"/>
          <p:cNvSpPr>
            <a:spLocks/>
          </p:cNvSpPr>
          <p:nvPr/>
        </p:nvSpPr>
        <p:spPr bwMode="auto">
          <a:xfrm>
            <a:off x="4648200" y="1752459"/>
            <a:ext cx="9778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47" name="Rectangle 12"/>
          <p:cNvSpPr>
            <a:spLocks/>
          </p:cNvSpPr>
          <p:nvPr/>
        </p:nvSpPr>
        <p:spPr bwMode="auto">
          <a:xfrm>
            <a:off x="4876801" y="3200400"/>
            <a:ext cx="52607" cy="2767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 err="1">
                <a:solidFill>
                  <a:srgbClr val="7030A0"/>
                </a:solidFill>
                <a:ea typeface="Gill Sans" charset="0"/>
                <a:cs typeface="Gill Sans" charset="0"/>
              </a:rPr>
              <a:t>i</a:t>
            </a:r>
            <a:endParaRPr lang="en-US" u="sng" dirty="0">
              <a:solidFill>
                <a:srgbClr val="7030A0"/>
              </a:solidFill>
              <a:ea typeface="Gill Sans" charset="0"/>
              <a:cs typeface="Gill Sans" charset="0"/>
            </a:endParaRPr>
          </a:p>
        </p:txBody>
      </p:sp>
      <p:sp>
        <p:nvSpPr>
          <p:cNvPr id="48" name="Rectangle 13"/>
          <p:cNvSpPr>
            <a:spLocks/>
          </p:cNvSpPr>
          <p:nvPr/>
        </p:nvSpPr>
        <p:spPr bwMode="auto">
          <a:xfrm>
            <a:off x="4953000" y="2362059"/>
            <a:ext cx="10579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ii</a:t>
            </a:r>
          </a:p>
        </p:txBody>
      </p:sp>
      <p:sp>
        <p:nvSpPr>
          <p:cNvPr id="49" name="Rectangle 14"/>
          <p:cNvSpPr>
            <a:spLocks/>
          </p:cNvSpPr>
          <p:nvPr/>
        </p:nvSpPr>
        <p:spPr bwMode="auto">
          <a:xfrm>
            <a:off x="5334000" y="4571859"/>
            <a:ext cx="15869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iii</a:t>
            </a:r>
          </a:p>
        </p:txBody>
      </p:sp>
      <p:sp>
        <p:nvSpPr>
          <p:cNvPr id="50" name="Rectangle 15"/>
          <p:cNvSpPr>
            <a:spLocks/>
          </p:cNvSpPr>
          <p:nvPr/>
        </p:nvSpPr>
        <p:spPr bwMode="auto">
          <a:xfrm>
            <a:off x="5486400" y="3581259"/>
            <a:ext cx="15709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iv</a:t>
            </a:r>
          </a:p>
        </p:txBody>
      </p:sp>
      <p:sp>
        <p:nvSpPr>
          <p:cNvPr id="51" name="Rectangle 16"/>
          <p:cNvSpPr>
            <a:spLocks/>
          </p:cNvSpPr>
          <p:nvPr/>
        </p:nvSpPr>
        <p:spPr bwMode="auto">
          <a:xfrm>
            <a:off x="5791200" y="4571859"/>
            <a:ext cx="10419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v</a:t>
            </a:r>
          </a:p>
        </p:txBody>
      </p:sp>
      <p:sp>
        <p:nvSpPr>
          <p:cNvPr id="52" name="Rectangle 17"/>
          <p:cNvSpPr>
            <a:spLocks/>
          </p:cNvSpPr>
          <p:nvPr/>
        </p:nvSpPr>
        <p:spPr bwMode="auto">
          <a:xfrm>
            <a:off x="3810000" y="4495974"/>
            <a:ext cx="17793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53" name="Rectangle 18"/>
          <p:cNvSpPr>
            <a:spLocks/>
          </p:cNvSpPr>
          <p:nvPr/>
        </p:nvSpPr>
        <p:spPr bwMode="auto">
          <a:xfrm>
            <a:off x="4648200" y="1447974"/>
            <a:ext cx="16671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54" name="Rectangle 19"/>
          <p:cNvSpPr>
            <a:spLocks/>
          </p:cNvSpPr>
          <p:nvPr/>
        </p:nvSpPr>
        <p:spPr bwMode="auto">
          <a:xfrm>
            <a:off x="5791200" y="4800774"/>
            <a:ext cx="16350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55" name="Rectangle 20"/>
          <p:cNvSpPr>
            <a:spLocks/>
          </p:cNvSpPr>
          <p:nvPr/>
        </p:nvSpPr>
        <p:spPr bwMode="auto">
          <a:xfrm>
            <a:off x="5715000" y="5105401"/>
            <a:ext cx="457200" cy="3696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ea typeface="Gill Sans" charset="0"/>
                <a:cs typeface="Gill Sans" charset="0"/>
              </a:rPr>
              <a:t>(4)</a:t>
            </a:r>
          </a:p>
        </p:txBody>
      </p:sp>
      <p:sp>
        <p:nvSpPr>
          <p:cNvPr id="56" name="Rectangle 22"/>
          <p:cNvSpPr>
            <a:spLocks/>
          </p:cNvSpPr>
          <p:nvPr/>
        </p:nvSpPr>
        <p:spPr bwMode="auto">
          <a:xfrm>
            <a:off x="3962400" y="2514459"/>
            <a:ext cx="11060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57" name="Rectangle 23"/>
          <p:cNvSpPr>
            <a:spLocks/>
          </p:cNvSpPr>
          <p:nvPr/>
        </p:nvSpPr>
        <p:spPr bwMode="auto">
          <a:xfrm>
            <a:off x="4343400" y="3505059"/>
            <a:ext cx="12182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58" name="Rectangle 9"/>
          <p:cNvSpPr>
            <a:spLocks/>
          </p:cNvSpPr>
          <p:nvPr/>
        </p:nvSpPr>
        <p:spPr bwMode="auto">
          <a:xfrm>
            <a:off x="3200400" y="3581259"/>
            <a:ext cx="11060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010400" y="4114801"/>
            <a:ext cx="2424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Same composition as a </a:t>
            </a:r>
          </a:p>
          <a:p>
            <a:pPr marL="342900" indent="-342900"/>
            <a:r>
              <a:rPr lang="en-US" b="1" dirty="0"/>
              <a:t>regular flat wave</a:t>
            </a:r>
          </a:p>
        </p:txBody>
      </p:sp>
      <p:sp>
        <p:nvSpPr>
          <p:cNvPr id="78" name="Line 7"/>
          <p:cNvSpPr>
            <a:spLocks noChangeShapeType="1"/>
          </p:cNvSpPr>
          <p:nvPr/>
        </p:nvSpPr>
        <p:spPr bwMode="auto">
          <a:xfrm flipH="1">
            <a:off x="5791200" y="3587890"/>
            <a:ext cx="457197" cy="98411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stealth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8458200" cy="1143000"/>
          </a:xfrm>
        </p:spPr>
        <p:txBody>
          <a:bodyPr vert="horz" lIns="64291" tIns="32146" rIns="64291" bIns="32146" rtlCol="0" anchor="ctr">
            <a:noAutofit/>
          </a:bodyPr>
          <a:lstStyle/>
          <a:p>
            <a:r>
              <a:rPr lang="en-US" sz="4800" b="1" dirty="0"/>
              <a:t>Expanded Flat Corrections</a:t>
            </a:r>
          </a:p>
        </p:txBody>
      </p:sp>
      <p:sp>
        <p:nvSpPr>
          <p:cNvPr id="26" name="Rectangle 20"/>
          <p:cNvSpPr>
            <a:spLocks/>
          </p:cNvSpPr>
          <p:nvPr/>
        </p:nvSpPr>
        <p:spPr bwMode="auto">
          <a:xfrm>
            <a:off x="2667000" y="1752601"/>
            <a:ext cx="457200" cy="3696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ea typeface="Gill Sans" charset="0"/>
                <a:cs typeface="Gill Sans" charset="0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404425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1" grpId="0"/>
      <p:bldP spid="5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Line 3"/>
          <p:cNvSpPr>
            <a:spLocks noChangeShapeType="1"/>
          </p:cNvSpPr>
          <p:nvPr/>
        </p:nvSpPr>
        <p:spPr bwMode="auto">
          <a:xfrm>
            <a:off x="3810000" y="4267200"/>
            <a:ext cx="1600200" cy="0"/>
          </a:xfrm>
          <a:prstGeom prst="line">
            <a:avLst/>
          </a:prstGeom>
          <a:noFill/>
          <a:ln w="38100">
            <a:solidFill>
              <a:srgbClr val="8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15656" y="3036641"/>
            <a:ext cx="2463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W.B ends beyond W.A’s </a:t>
            </a:r>
          </a:p>
          <a:p>
            <a:pPr marL="342900" indent="-342900"/>
            <a:r>
              <a:rPr lang="en-US" b="1" dirty="0"/>
              <a:t>beginning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10400" y="3790614"/>
            <a:ext cx="2814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W.C ends beyond W.A’s end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30676" y="4341025"/>
            <a:ext cx="241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Very common variation</a:t>
            </a:r>
          </a:p>
        </p:txBody>
      </p:sp>
      <p:sp>
        <p:nvSpPr>
          <p:cNvPr id="42" name="AutoShape 19"/>
          <p:cNvSpPr>
            <a:spLocks/>
          </p:cNvSpPr>
          <p:nvPr/>
        </p:nvSpPr>
        <p:spPr bwMode="auto">
          <a:xfrm>
            <a:off x="2438400" y="2133601"/>
            <a:ext cx="3352800" cy="305276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3170" y="1389"/>
                </a:lnTo>
                <a:lnTo>
                  <a:pt x="5327" y="9455"/>
                </a:lnTo>
                <a:lnTo>
                  <a:pt x="6377" y="3904"/>
                </a:lnTo>
                <a:lnTo>
                  <a:pt x="9078" y="14487"/>
                </a:lnTo>
                <a:lnTo>
                  <a:pt x="10429" y="5031"/>
                </a:lnTo>
                <a:lnTo>
                  <a:pt x="12530" y="8935"/>
                </a:lnTo>
                <a:lnTo>
                  <a:pt x="14405" y="0"/>
                </a:lnTo>
                <a:lnTo>
                  <a:pt x="16056" y="6853"/>
                </a:lnTo>
                <a:lnTo>
                  <a:pt x="16656" y="4598"/>
                </a:lnTo>
                <a:lnTo>
                  <a:pt x="19247" y="16275"/>
                </a:lnTo>
                <a:lnTo>
                  <a:pt x="19901" y="12799"/>
                </a:lnTo>
                <a:lnTo>
                  <a:pt x="21600" y="17408"/>
                </a:lnTo>
              </a:path>
            </a:pathLst>
          </a:custGeom>
          <a:noFill/>
          <a:ln w="508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63499" dir="4200005" algn="ctr" rotWithShape="0">
              <a:schemeClr val="bg2">
                <a:alpha val="39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43" name="Line 3"/>
          <p:cNvSpPr>
            <a:spLocks noChangeShapeType="1"/>
          </p:cNvSpPr>
          <p:nvPr/>
        </p:nvSpPr>
        <p:spPr bwMode="auto">
          <a:xfrm>
            <a:off x="2895600" y="2209800"/>
            <a:ext cx="2514600" cy="0"/>
          </a:xfrm>
          <a:prstGeom prst="line">
            <a:avLst/>
          </a:prstGeom>
          <a:noFill/>
          <a:ln w="38100">
            <a:solidFill>
              <a:srgbClr val="8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44" name="Rectangle 8"/>
          <p:cNvSpPr>
            <a:spLocks/>
          </p:cNvSpPr>
          <p:nvPr/>
        </p:nvSpPr>
        <p:spPr bwMode="auto">
          <a:xfrm>
            <a:off x="3810000" y="4267059"/>
            <a:ext cx="9778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45" name="Rectangle 10"/>
          <p:cNvSpPr>
            <a:spLocks/>
          </p:cNvSpPr>
          <p:nvPr/>
        </p:nvSpPr>
        <p:spPr bwMode="auto">
          <a:xfrm>
            <a:off x="3352800" y="2285859"/>
            <a:ext cx="12182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46" name="Rectangle 11"/>
          <p:cNvSpPr>
            <a:spLocks/>
          </p:cNvSpPr>
          <p:nvPr/>
        </p:nvSpPr>
        <p:spPr bwMode="auto">
          <a:xfrm>
            <a:off x="4648200" y="1752459"/>
            <a:ext cx="9778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47" name="Rectangle 12"/>
          <p:cNvSpPr>
            <a:spLocks/>
          </p:cNvSpPr>
          <p:nvPr/>
        </p:nvSpPr>
        <p:spPr bwMode="auto">
          <a:xfrm>
            <a:off x="4876801" y="3200400"/>
            <a:ext cx="52607" cy="2767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 err="1">
                <a:solidFill>
                  <a:srgbClr val="7030A0"/>
                </a:solidFill>
                <a:ea typeface="Gill Sans" charset="0"/>
                <a:cs typeface="Gill Sans" charset="0"/>
              </a:rPr>
              <a:t>i</a:t>
            </a:r>
            <a:endParaRPr lang="en-US" u="sng" dirty="0">
              <a:solidFill>
                <a:srgbClr val="7030A0"/>
              </a:solidFill>
              <a:ea typeface="Gill Sans" charset="0"/>
              <a:cs typeface="Gill Sans" charset="0"/>
            </a:endParaRPr>
          </a:p>
        </p:txBody>
      </p:sp>
      <p:sp>
        <p:nvSpPr>
          <p:cNvPr id="48" name="Rectangle 13"/>
          <p:cNvSpPr>
            <a:spLocks/>
          </p:cNvSpPr>
          <p:nvPr/>
        </p:nvSpPr>
        <p:spPr bwMode="auto">
          <a:xfrm>
            <a:off x="4953000" y="2362059"/>
            <a:ext cx="10579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ii</a:t>
            </a:r>
          </a:p>
        </p:txBody>
      </p:sp>
      <p:sp>
        <p:nvSpPr>
          <p:cNvPr id="49" name="Rectangle 14"/>
          <p:cNvSpPr>
            <a:spLocks/>
          </p:cNvSpPr>
          <p:nvPr/>
        </p:nvSpPr>
        <p:spPr bwMode="auto">
          <a:xfrm>
            <a:off x="5334000" y="4571859"/>
            <a:ext cx="15869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iii</a:t>
            </a:r>
          </a:p>
        </p:txBody>
      </p:sp>
      <p:sp>
        <p:nvSpPr>
          <p:cNvPr id="50" name="Rectangle 15"/>
          <p:cNvSpPr>
            <a:spLocks/>
          </p:cNvSpPr>
          <p:nvPr/>
        </p:nvSpPr>
        <p:spPr bwMode="auto">
          <a:xfrm>
            <a:off x="5486400" y="3581259"/>
            <a:ext cx="15709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iv</a:t>
            </a:r>
          </a:p>
        </p:txBody>
      </p:sp>
      <p:sp>
        <p:nvSpPr>
          <p:cNvPr id="51" name="Rectangle 16"/>
          <p:cNvSpPr>
            <a:spLocks/>
          </p:cNvSpPr>
          <p:nvPr/>
        </p:nvSpPr>
        <p:spPr bwMode="auto">
          <a:xfrm>
            <a:off x="5791200" y="4571859"/>
            <a:ext cx="10419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v</a:t>
            </a:r>
          </a:p>
        </p:txBody>
      </p:sp>
      <p:sp>
        <p:nvSpPr>
          <p:cNvPr id="52" name="Rectangle 17"/>
          <p:cNvSpPr>
            <a:spLocks/>
          </p:cNvSpPr>
          <p:nvPr/>
        </p:nvSpPr>
        <p:spPr bwMode="auto">
          <a:xfrm>
            <a:off x="3810000" y="4495974"/>
            <a:ext cx="17793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53" name="Rectangle 18"/>
          <p:cNvSpPr>
            <a:spLocks/>
          </p:cNvSpPr>
          <p:nvPr/>
        </p:nvSpPr>
        <p:spPr bwMode="auto">
          <a:xfrm>
            <a:off x="4648200" y="1447974"/>
            <a:ext cx="16671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54" name="Rectangle 19"/>
          <p:cNvSpPr>
            <a:spLocks/>
          </p:cNvSpPr>
          <p:nvPr/>
        </p:nvSpPr>
        <p:spPr bwMode="auto">
          <a:xfrm>
            <a:off x="5791200" y="4800774"/>
            <a:ext cx="16350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400" dirty="0"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55" name="Rectangle 20"/>
          <p:cNvSpPr>
            <a:spLocks/>
          </p:cNvSpPr>
          <p:nvPr/>
        </p:nvSpPr>
        <p:spPr bwMode="auto">
          <a:xfrm>
            <a:off x="5715000" y="5105401"/>
            <a:ext cx="457200" cy="3696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ea typeface="Gill Sans" charset="0"/>
                <a:cs typeface="Gill Sans" charset="0"/>
              </a:rPr>
              <a:t>(4)</a:t>
            </a:r>
          </a:p>
        </p:txBody>
      </p:sp>
      <p:sp>
        <p:nvSpPr>
          <p:cNvPr id="56" name="Rectangle 22"/>
          <p:cNvSpPr>
            <a:spLocks/>
          </p:cNvSpPr>
          <p:nvPr/>
        </p:nvSpPr>
        <p:spPr bwMode="auto">
          <a:xfrm>
            <a:off x="3962400" y="2514459"/>
            <a:ext cx="11060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57" name="Rectangle 23"/>
          <p:cNvSpPr>
            <a:spLocks/>
          </p:cNvSpPr>
          <p:nvPr/>
        </p:nvSpPr>
        <p:spPr bwMode="auto">
          <a:xfrm>
            <a:off x="4343400" y="3505059"/>
            <a:ext cx="12182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58" name="Rectangle 9"/>
          <p:cNvSpPr>
            <a:spLocks/>
          </p:cNvSpPr>
          <p:nvPr/>
        </p:nvSpPr>
        <p:spPr bwMode="auto">
          <a:xfrm>
            <a:off x="3200400" y="3581259"/>
            <a:ext cx="11060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78" name="Line 7"/>
          <p:cNvSpPr>
            <a:spLocks noChangeShapeType="1"/>
          </p:cNvSpPr>
          <p:nvPr/>
        </p:nvSpPr>
        <p:spPr bwMode="auto">
          <a:xfrm flipH="1">
            <a:off x="5791200" y="3587890"/>
            <a:ext cx="457197" cy="98411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stealth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943100" y="342900"/>
            <a:ext cx="8458200" cy="1143000"/>
          </a:xfrm>
        </p:spPr>
        <p:txBody>
          <a:bodyPr vert="horz" lIns="64291" tIns="32146" rIns="64291" bIns="32146" rtlCol="0" anchor="ctr">
            <a:noAutofit/>
          </a:bodyPr>
          <a:lstStyle/>
          <a:p>
            <a:r>
              <a:rPr lang="en-US" sz="4800" b="1" dirty="0"/>
              <a:t>Flat Corrections</a:t>
            </a:r>
          </a:p>
        </p:txBody>
      </p:sp>
      <p:sp>
        <p:nvSpPr>
          <p:cNvPr id="26" name="Rectangle 20"/>
          <p:cNvSpPr>
            <a:spLocks/>
          </p:cNvSpPr>
          <p:nvPr/>
        </p:nvSpPr>
        <p:spPr bwMode="auto">
          <a:xfrm>
            <a:off x="2667000" y="1752601"/>
            <a:ext cx="457200" cy="3696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ea typeface="Gill Sans" charset="0"/>
                <a:cs typeface="Gill Sans" charset="0"/>
              </a:rPr>
              <a:t>(3)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61101" y="2329791"/>
            <a:ext cx="1649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Counts as 3-3-5</a:t>
            </a:r>
          </a:p>
        </p:txBody>
      </p:sp>
    </p:spTree>
    <p:extLst>
      <p:ext uri="{BB962C8B-B14F-4D97-AF65-F5344CB8AC3E}">
        <p14:creationId xmlns:p14="http://schemas.microsoft.com/office/powerpoint/2010/main" val="93485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1" grpId="0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13513"/>
            <a:ext cx="8610600" cy="67833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257800"/>
            <a:ext cx="7239000" cy="1143000"/>
          </a:xfrm>
        </p:spPr>
        <p:txBody>
          <a:bodyPr/>
          <a:lstStyle/>
          <a:p>
            <a:r>
              <a:rPr lang="en-US" sz="5400" dirty="0"/>
              <a:t>FLAT CORRECTION</a:t>
            </a:r>
          </a:p>
        </p:txBody>
      </p:sp>
    </p:spTree>
    <p:extLst>
      <p:ext uri="{BB962C8B-B14F-4D97-AF65-F5344CB8AC3E}">
        <p14:creationId xmlns:p14="http://schemas.microsoft.com/office/powerpoint/2010/main" val="26802659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Lennar Wave 2 Flat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170" y="1600201"/>
            <a:ext cx="6465661" cy="4525963"/>
          </a:xfrm>
        </p:spPr>
      </p:pic>
    </p:spTree>
    <p:extLst>
      <p:ext uri="{BB962C8B-B14F-4D97-AF65-F5344CB8AC3E}">
        <p14:creationId xmlns:p14="http://schemas.microsoft.com/office/powerpoint/2010/main" val="37308613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81001"/>
            <a:ext cx="8735526" cy="6107589"/>
          </a:xfrm>
        </p:spPr>
      </p:pic>
    </p:spTree>
    <p:extLst>
      <p:ext uri="{BB962C8B-B14F-4D97-AF65-F5344CB8AC3E}">
        <p14:creationId xmlns:p14="http://schemas.microsoft.com/office/powerpoint/2010/main" val="25302443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04800"/>
            <a:ext cx="8593752" cy="6008466"/>
          </a:xfrm>
        </p:spPr>
      </p:pic>
    </p:spTree>
    <p:extLst>
      <p:ext uri="{BB962C8B-B14F-4D97-AF65-F5344CB8AC3E}">
        <p14:creationId xmlns:p14="http://schemas.microsoft.com/office/powerpoint/2010/main" val="31375893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72" y="530993"/>
            <a:ext cx="8530728" cy="5595171"/>
          </a:xfrm>
        </p:spPr>
      </p:pic>
    </p:spTree>
    <p:extLst>
      <p:ext uri="{BB962C8B-B14F-4D97-AF65-F5344CB8AC3E}">
        <p14:creationId xmlns:p14="http://schemas.microsoft.com/office/powerpoint/2010/main" val="17295732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590800"/>
            <a:ext cx="7525342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828800" y="685800"/>
            <a:ext cx="5867400" cy="1143000"/>
          </a:xfrm>
        </p:spPr>
        <p:txBody>
          <a:bodyPr vert="horz" lIns="64291" tIns="32146" rIns="64291" bIns="32146" rtlCol="0" anchor="ctr">
            <a:noAutofit/>
          </a:bodyPr>
          <a:lstStyle/>
          <a:p>
            <a:r>
              <a:rPr lang="en-US" sz="5400" b="1" dirty="0"/>
              <a:t>Variations of</a:t>
            </a:r>
            <a:br>
              <a:rPr lang="en-US" sz="5400" b="1" dirty="0"/>
            </a:br>
            <a:r>
              <a:rPr lang="en-US" sz="5400" b="1" dirty="0"/>
              <a:t>Corrective Waves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114800" y="2057400"/>
            <a:ext cx="5486400" cy="3657600"/>
            <a:chOff x="0" y="0"/>
            <a:chExt cx="4848" cy="3072"/>
          </a:xfrm>
        </p:grpSpPr>
        <p:pic>
          <p:nvPicPr>
            <p:cNvPr id="15" name="Picture 17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4848" cy="30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6" name="Oval 18"/>
            <p:cNvSpPr>
              <a:spLocks/>
            </p:cNvSpPr>
            <p:nvPr/>
          </p:nvSpPr>
          <p:spPr bwMode="auto">
            <a:xfrm>
              <a:off x="51" y="52"/>
              <a:ext cx="2235" cy="2234"/>
            </a:xfrm>
            <a:prstGeom prst="ellipse">
              <a:avLst/>
            </a:prstGeom>
            <a:noFill/>
            <a:ln w="25400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5714B"/>
                </a:solidFill>
              </a:endParaRPr>
            </a:p>
          </p:txBody>
        </p:sp>
        <p:sp>
          <p:nvSpPr>
            <p:cNvPr id="20" name="Rectangle 23"/>
            <p:cNvSpPr>
              <a:spLocks/>
            </p:cNvSpPr>
            <p:nvPr/>
          </p:nvSpPr>
          <p:spPr bwMode="auto">
            <a:xfrm>
              <a:off x="808" y="1472"/>
              <a:ext cx="118" cy="233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ea typeface="Gill Sans" charset="0"/>
                  <a:cs typeface="Gill Sans" charset="0"/>
                </a:rPr>
                <a:t>A</a:t>
              </a:r>
            </a:p>
          </p:txBody>
        </p:sp>
        <p:sp>
          <p:nvSpPr>
            <p:cNvPr id="21" name="Rectangle 24"/>
            <p:cNvSpPr>
              <a:spLocks/>
            </p:cNvSpPr>
            <p:nvPr/>
          </p:nvSpPr>
          <p:spPr bwMode="auto">
            <a:xfrm>
              <a:off x="1347" y="1408"/>
              <a:ext cx="109" cy="233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ea typeface="Gill Sans" charset="0"/>
                  <a:cs typeface="Gill Sans" charset="0"/>
                </a:rPr>
                <a:t>C</a:t>
              </a:r>
            </a:p>
          </p:txBody>
        </p:sp>
        <p:sp>
          <p:nvSpPr>
            <p:cNvPr id="22" name="Rectangle 25"/>
            <p:cNvSpPr>
              <a:spLocks/>
            </p:cNvSpPr>
            <p:nvPr/>
          </p:nvSpPr>
          <p:spPr bwMode="auto">
            <a:xfrm>
              <a:off x="1077" y="448"/>
              <a:ext cx="110" cy="233"/>
            </a:xfrm>
            <a:prstGeom prst="rect">
              <a:avLst/>
            </a:prstGeom>
            <a:noFill/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ea typeface="Gill Sans" charset="0"/>
                  <a:cs typeface="Gill Sans" charset="0"/>
                </a:rPr>
                <a:t>B</a:t>
              </a:r>
            </a:p>
          </p:txBody>
        </p:sp>
      </p:grpSp>
      <p:sp>
        <p:nvSpPr>
          <p:cNvPr id="24" name="Rectangle 23"/>
          <p:cNvSpPr>
            <a:spLocks/>
          </p:cNvSpPr>
          <p:nvPr/>
        </p:nvSpPr>
        <p:spPr bwMode="auto">
          <a:xfrm>
            <a:off x="4953000" y="4267200"/>
            <a:ext cx="1014958" cy="369332"/>
          </a:xfrm>
          <a:prstGeom prst="rect">
            <a:avLst/>
          </a:prstGeom>
          <a:noFill/>
          <a:ln w="254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ea typeface="Gill Sans" charset="0"/>
                <a:cs typeface="Gill Sans" charset="0"/>
              </a:rPr>
              <a:t>Triangle</a:t>
            </a:r>
          </a:p>
        </p:txBody>
      </p:sp>
      <p:sp>
        <p:nvSpPr>
          <p:cNvPr id="17" name="AutoShape 5"/>
          <p:cNvSpPr>
            <a:spLocks/>
          </p:cNvSpPr>
          <p:nvPr/>
        </p:nvSpPr>
        <p:spPr bwMode="auto">
          <a:xfrm>
            <a:off x="4724401" y="2743200"/>
            <a:ext cx="1371643" cy="989790"/>
          </a:xfrm>
          <a:custGeom>
            <a:avLst/>
            <a:gdLst>
              <a:gd name="connsiteX0" fmla="*/ 0 w 21600"/>
              <a:gd name="connsiteY0" fmla="*/ 0 h 21600"/>
              <a:gd name="connsiteX1" fmla="*/ 2234 w 21600"/>
              <a:gd name="connsiteY1" fmla="*/ 5088 h 21600"/>
              <a:gd name="connsiteX2" fmla="*/ 2814 w 21600"/>
              <a:gd name="connsiteY2" fmla="*/ 2496 h 21600"/>
              <a:gd name="connsiteX3" fmla="*/ 5710 w 21600"/>
              <a:gd name="connsiteY3" fmla="*/ 9600 h 21600"/>
              <a:gd name="connsiteX4" fmla="*/ 8855 w 21600"/>
              <a:gd name="connsiteY4" fmla="*/ 13632 h 21600"/>
              <a:gd name="connsiteX5" fmla="*/ 10014 w 21600"/>
              <a:gd name="connsiteY5" fmla="*/ 6528 h 21600"/>
              <a:gd name="connsiteX6" fmla="*/ 11338 w 21600"/>
              <a:gd name="connsiteY6" fmla="*/ 9120 h 21600"/>
              <a:gd name="connsiteX7" fmla="*/ 12497 w 21600"/>
              <a:gd name="connsiteY7" fmla="*/ 2880 h 21600"/>
              <a:gd name="connsiteX8" fmla="*/ 14897 w 21600"/>
              <a:gd name="connsiteY8" fmla="*/ 10656 h 21600"/>
              <a:gd name="connsiteX9" fmla="*/ 15476 w 21600"/>
              <a:gd name="connsiteY9" fmla="*/ 8256 h 21600"/>
              <a:gd name="connsiteX10" fmla="*/ 18621 w 21600"/>
              <a:gd name="connsiteY10" fmla="*/ 17568 h 21600"/>
              <a:gd name="connsiteX11" fmla="*/ 19034 w 21600"/>
              <a:gd name="connsiteY11" fmla="*/ 14880 h 21600"/>
              <a:gd name="connsiteX12" fmla="*/ 21600 w 21600"/>
              <a:gd name="connsiteY12" fmla="*/ 21600 h 21600"/>
              <a:gd name="connsiteX0" fmla="*/ 0 w 21600"/>
              <a:gd name="connsiteY0" fmla="*/ 0 h 21600"/>
              <a:gd name="connsiteX1" fmla="*/ 2234 w 21600"/>
              <a:gd name="connsiteY1" fmla="*/ 5088 h 21600"/>
              <a:gd name="connsiteX2" fmla="*/ 2814 w 21600"/>
              <a:gd name="connsiteY2" fmla="*/ 2496 h 21600"/>
              <a:gd name="connsiteX3" fmla="*/ 8855 w 21600"/>
              <a:gd name="connsiteY3" fmla="*/ 13632 h 21600"/>
              <a:gd name="connsiteX4" fmla="*/ 10014 w 21600"/>
              <a:gd name="connsiteY4" fmla="*/ 6528 h 21600"/>
              <a:gd name="connsiteX5" fmla="*/ 11338 w 21600"/>
              <a:gd name="connsiteY5" fmla="*/ 9120 h 21600"/>
              <a:gd name="connsiteX6" fmla="*/ 12497 w 21600"/>
              <a:gd name="connsiteY6" fmla="*/ 2880 h 21600"/>
              <a:gd name="connsiteX7" fmla="*/ 14897 w 21600"/>
              <a:gd name="connsiteY7" fmla="*/ 10656 h 21600"/>
              <a:gd name="connsiteX8" fmla="*/ 15476 w 21600"/>
              <a:gd name="connsiteY8" fmla="*/ 8256 h 21600"/>
              <a:gd name="connsiteX9" fmla="*/ 18621 w 21600"/>
              <a:gd name="connsiteY9" fmla="*/ 17568 h 21600"/>
              <a:gd name="connsiteX10" fmla="*/ 19034 w 21600"/>
              <a:gd name="connsiteY10" fmla="*/ 14880 h 21600"/>
              <a:gd name="connsiteX11" fmla="*/ 21600 w 21600"/>
              <a:gd name="connsiteY11" fmla="*/ 21600 h 21600"/>
              <a:gd name="connsiteX0" fmla="*/ 0 w 21600"/>
              <a:gd name="connsiteY0" fmla="*/ 0 h 21600"/>
              <a:gd name="connsiteX1" fmla="*/ 2814 w 21600"/>
              <a:gd name="connsiteY1" fmla="*/ 2496 h 21600"/>
              <a:gd name="connsiteX2" fmla="*/ 8855 w 21600"/>
              <a:gd name="connsiteY2" fmla="*/ 13632 h 21600"/>
              <a:gd name="connsiteX3" fmla="*/ 10014 w 21600"/>
              <a:gd name="connsiteY3" fmla="*/ 6528 h 21600"/>
              <a:gd name="connsiteX4" fmla="*/ 11338 w 21600"/>
              <a:gd name="connsiteY4" fmla="*/ 9120 h 21600"/>
              <a:gd name="connsiteX5" fmla="*/ 12497 w 21600"/>
              <a:gd name="connsiteY5" fmla="*/ 2880 h 21600"/>
              <a:gd name="connsiteX6" fmla="*/ 14897 w 21600"/>
              <a:gd name="connsiteY6" fmla="*/ 10656 h 21600"/>
              <a:gd name="connsiteX7" fmla="*/ 15476 w 21600"/>
              <a:gd name="connsiteY7" fmla="*/ 8256 h 21600"/>
              <a:gd name="connsiteX8" fmla="*/ 18621 w 21600"/>
              <a:gd name="connsiteY8" fmla="*/ 17568 h 21600"/>
              <a:gd name="connsiteX9" fmla="*/ 19034 w 21600"/>
              <a:gd name="connsiteY9" fmla="*/ 14880 h 21600"/>
              <a:gd name="connsiteX10" fmla="*/ 21600 w 21600"/>
              <a:gd name="connsiteY10" fmla="*/ 21600 h 21600"/>
              <a:gd name="connsiteX0" fmla="*/ 0 w 21600"/>
              <a:gd name="connsiteY0" fmla="*/ 0 h 21600"/>
              <a:gd name="connsiteX1" fmla="*/ 8855 w 21600"/>
              <a:gd name="connsiteY1" fmla="*/ 13632 h 21600"/>
              <a:gd name="connsiteX2" fmla="*/ 10014 w 21600"/>
              <a:gd name="connsiteY2" fmla="*/ 6528 h 21600"/>
              <a:gd name="connsiteX3" fmla="*/ 11338 w 21600"/>
              <a:gd name="connsiteY3" fmla="*/ 9120 h 21600"/>
              <a:gd name="connsiteX4" fmla="*/ 12497 w 21600"/>
              <a:gd name="connsiteY4" fmla="*/ 2880 h 21600"/>
              <a:gd name="connsiteX5" fmla="*/ 14897 w 21600"/>
              <a:gd name="connsiteY5" fmla="*/ 10656 h 21600"/>
              <a:gd name="connsiteX6" fmla="*/ 15476 w 21600"/>
              <a:gd name="connsiteY6" fmla="*/ 8256 h 21600"/>
              <a:gd name="connsiteX7" fmla="*/ 18621 w 21600"/>
              <a:gd name="connsiteY7" fmla="*/ 17568 h 21600"/>
              <a:gd name="connsiteX8" fmla="*/ 19034 w 21600"/>
              <a:gd name="connsiteY8" fmla="*/ 14880 h 21600"/>
              <a:gd name="connsiteX9" fmla="*/ 21600 w 21600"/>
              <a:gd name="connsiteY9" fmla="*/ 21600 h 21600"/>
              <a:gd name="connsiteX0" fmla="*/ 0 w 21600"/>
              <a:gd name="connsiteY0" fmla="*/ 0 h 21600"/>
              <a:gd name="connsiteX1" fmla="*/ 8855 w 21600"/>
              <a:gd name="connsiteY1" fmla="*/ 13632 h 21600"/>
              <a:gd name="connsiteX2" fmla="*/ 11338 w 21600"/>
              <a:gd name="connsiteY2" fmla="*/ 9120 h 21600"/>
              <a:gd name="connsiteX3" fmla="*/ 12497 w 21600"/>
              <a:gd name="connsiteY3" fmla="*/ 2880 h 21600"/>
              <a:gd name="connsiteX4" fmla="*/ 14897 w 21600"/>
              <a:gd name="connsiteY4" fmla="*/ 10656 h 21600"/>
              <a:gd name="connsiteX5" fmla="*/ 15476 w 21600"/>
              <a:gd name="connsiteY5" fmla="*/ 8256 h 21600"/>
              <a:gd name="connsiteX6" fmla="*/ 18621 w 21600"/>
              <a:gd name="connsiteY6" fmla="*/ 17568 h 21600"/>
              <a:gd name="connsiteX7" fmla="*/ 19034 w 21600"/>
              <a:gd name="connsiteY7" fmla="*/ 14880 h 21600"/>
              <a:gd name="connsiteX8" fmla="*/ 21600 w 21600"/>
              <a:gd name="connsiteY8" fmla="*/ 21600 h 21600"/>
              <a:gd name="connsiteX0" fmla="*/ 0 w 21600"/>
              <a:gd name="connsiteY0" fmla="*/ 0 h 21600"/>
              <a:gd name="connsiteX1" fmla="*/ 8855 w 21600"/>
              <a:gd name="connsiteY1" fmla="*/ 13632 h 21600"/>
              <a:gd name="connsiteX2" fmla="*/ 12497 w 21600"/>
              <a:gd name="connsiteY2" fmla="*/ 2880 h 21600"/>
              <a:gd name="connsiteX3" fmla="*/ 14897 w 21600"/>
              <a:gd name="connsiteY3" fmla="*/ 10656 h 21600"/>
              <a:gd name="connsiteX4" fmla="*/ 15476 w 21600"/>
              <a:gd name="connsiteY4" fmla="*/ 8256 h 21600"/>
              <a:gd name="connsiteX5" fmla="*/ 18621 w 21600"/>
              <a:gd name="connsiteY5" fmla="*/ 17568 h 21600"/>
              <a:gd name="connsiteX6" fmla="*/ 19034 w 21600"/>
              <a:gd name="connsiteY6" fmla="*/ 14880 h 21600"/>
              <a:gd name="connsiteX7" fmla="*/ 21600 w 21600"/>
              <a:gd name="connsiteY7" fmla="*/ 21600 h 21600"/>
              <a:gd name="connsiteX0" fmla="*/ 0 w 15965"/>
              <a:gd name="connsiteY0" fmla="*/ 0 h 20463"/>
              <a:gd name="connsiteX1" fmla="*/ 3220 w 15965"/>
              <a:gd name="connsiteY1" fmla="*/ 12495 h 20463"/>
              <a:gd name="connsiteX2" fmla="*/ 6862 w 15965"/>
              <a:gd name="connsiteY2" fmla="*/ 1743 h 20463"/>
              <a:gd name="connsiteX3" fmla="*/ 9262 w 15965"/>
              <a:gd name="connsiteY3" fmla="*/ 9519 h 20463"/>
              <a:gd name="connsiteX4" fmla="*/ 9841 w 15965"/>
              <a:gd name="connsiteY4" fmla="*/ 7119 h 20463"/>
              <a:gd name="connsiteX5" fmla="*/ 12986 w 15965"/>
              <a:gd name="connsiteY5" fmla="*/ 16431 h 20463"/>
              <a:gd name="connsiteX6" fmla="*/ 13399 w 15965"/>
              <a:gd name="connsiteY6" fmla="*/ 13743 h 20463"/>
              <a:gd name="connsiteX7" fmla="*/ 15965 w 15965"/>
              <a:gd name="connsiteY7" fmla="*/ 20463 h 20463"/>
              <a:gd name="connsiteX0" fmla="*/ 0 w 15965"/>
              <a:gd name="connsiteY0" fmla="*/ 0 h 20463"/>
              <a:gd name="connsiteX1" fmla="*/ 3220 w 15965"/>
              <a:gd name="connsiteY1" fmla="*/ 12495 h 20463"/>
              <a:gd name="connsiteX2" fmla="*/ 6862 w 15965"/>
              <a:gd name="connsiteY2" fmla="*/ 1743 h 20463"/>
              <a:gd name="connsiteX3" fmla="*/ 9262 w 15965"/>
              <a:gd name="connsiteY3" fmla="*/ 9519 h 20463"/>
              <a:gd name="connsiteX4" fmla="*/ 12986 w 15965"/>
              <a:gd name="connsiteY4" fmla="*/ 16431 h 20463"/>
              <a:gd name="connsiteX5" fmla="*/ 13399 w 15965"/>
              <a:gd name="connsiteY5" fmla="*/ 13743 h 20463"/>
              <a:gd name="connsiteX6" fmla="*/ 15965 w 15965"/>
              <a:gd name="connsiteY6" fmla="*/ 20463 h 20463"/>
              <a:gd name="connsiteX0" fmla="*/ 0 w 15965"/>
              <a:gd name="connsiteY0" fmla="*/ 0 h 20463"/>
              <a:gd name="connsiteX1" fmla="*/ 3220 w 15965"/>
              <a:gd name="connsiteY1" fmla="*/ 12495 h 20463"/>
              <a:gd name="connsiteX2" fmla="*/ 6862 w 15965"/>
              <a:gd name="connsiteY2" fmla="*/ 1743 h 20463"/>
              <a:gd name="connsiteX3" fmla="*/ 9262 w 15965"/>
              <a:gd name="connsiteY3" fmla="*/ 9519 h 20463"/>
              <a:gd name="connsiteX4" fmla="*/ 12986 w 15965"/>
              <a:gd name="connsiteY4" fmla="*/ 16431 h 20463"/>
              <a:gd name="connsiteX5" fmla="*/ 14087 w 15965"/>
              <a:gd name="connsiteY5" fmla="*/ 4547 h 20463"/>
              <a:gd name="connsiteX6" fmla="*/ 15965 w 15965"/>
              <a:gd name="connsiteY6" fmla="*/ 20463 h 20463"/>
              <a:gd name="connsiteX0" fmla="*/ 0 w 15965"/>
              <a:gd name="connsiteY0" fmla="*/ 0 h 20463"/>
              <a:gd name="connsiteX1" fmla="*/ 3220 w 15965"/>
              <a:gd name="connsiteY1" fmla="*/ 12495 h 20463"/>
              <a:gd name="connsiteX2" fmla="*/ 6862 w 15965"/>
              <a:gd name="connsiteY2" fmla="*/ 1743 h 20463"/>
              <a:gd name="connsiteX3" fmla="*/ 9262 w 15965"/>
              <a:gd name="connsiteY3" fmla="*/ 9519 h 20463"/>
              <a:gd name="connsiteX4" fmla="*/ 11269 w 15965"/>
              <a:gd name="connsiteY4" fmla="*/ 12505 h 20463"/>
              <a:gd name="connsiteX5" fmla="*/ 14087 w 15965"/>
              <a:gd name="connsiteY5" fmla="*/ 4547 h 20463"/>
              <a:gd name="connsiteX6" fmla="*/ 15965 w 15965"/>
              <a:gd name="connsiteY6" fmla="*/ 20463 h 20463"/>
              <a:gd name="connsiteX0" fmla="*/ 0 w 15965"/>
              <a:gd name="connsiteY0" fmla="*/ 0 h 20463"/>
              <a:gd name="connsiteX1" fmla="*/ 3220 w 15965"/>
              <a:gd name="connsiteY1" fmla="*/ 12495 h 20463"/>
              <a:gd name="connsiteX2" fmla="*/ 6862 w 15965"/>
              <a:gd name="connsiteY2" fmla="*/ 1743 h 20463"/>
              <a:gd name="connsiteX3" fmla="*/ 11269 w 15965"/>
              <a:gd name="connsiteY3" fmla="*/ 12505 h 20463"/>
              <a:gd name="connsiteX4" fmla="*/ 14087 w 15965"/>
              <a:gd name="connsiteY4" fmla="*/ 4547 h 20463"/>
              <a:gd name="connsiteX5" fmla="*/ 15965 w 15965"/>
              <a:gd name="connsiteY5" fmla="*/ 20463 h 20463"/>
              <a:gd name="connsiteX0" fmla="*/ 0 w 15965"/>
              <a:gd name="connsiteY0" fmla="*/ 0 h 12505"/>
              <a:gd name="connsiteX1" fmla="*/ 3220 w 15965"/>
              <a:gd name="connsiteY1" fmla="*/ 12495 h 12505"/>
              <a:gd name="connsiteX2" fmla="*/ 6862 w 15965"/>
              <a:gd name="connsiteY2" fmla="*/ 1743 h 12505"/>
              <a:gd name="connsiteX3" fmla="*/ 11269 w 15965"/>
              <a:gd name="connsiteY3" fmla="*/ 12505 h 12505"/>
              <a:gd name="connsiteX4" fmla="*/ 14087 w 15965"/>
              <a:gd name="connsiteY4" fmla="*/ 4547 h 12505"/>
              <a:gd name="connsiteX5" fmla="*/ 15965 w 15965"/>
              <a:gd name="connsiteY5" fmla="*/ 11368 h 12505"/>
              <a:gd name="connsiteX0" fmla="*/ 0 w 15965"/>
              <a:gd name="connsiteY0" fmla="*/ 0 h 12505"/>
              <a:gd name="connsiteX1" fmla="*/ 3220 w 15965"/>
              <a:gd name="connsiteY1" fmla="*/ 12495 h 12505"/>
              <a:gd name="connsiteX2" fmla="*/ 6862 w 15965"/>
              <a:gd name="connsiteY2" fmla="*/ 1743 h 12505"/>
              <a:gd name="connsiteX3" fmla="*/ 9391 w 15965"/>
              <a:gd name="connsiteY3" fmla="*/ 12505 h 12505"/>
              <a:gd name="connsiteX4" fmla="*/ 14087 w 15965"/>
              <a:gd name="connsiteY4" fmla="*/ 4547 h 12505"/>
              <a:gd name="connsiteX5" fmla="*/ 15965 w 15965"/>
              <a:gd name="connsiteY5" fmla="*/ 11368 h 12505"/>
              <a:gd name="connsiteX0" fmla="*/ 0 w 15965"/>
              <a:gd name="connsiteY0" fmla="*/ 0 h 12505"/>
              <a:gd name="connsiteX1" fmla="*/ 3220 w 15965"/>
              <a:gd name="connsiteY1" fmla="*/ 12495 h 12505"/>
              <a:gd name="connsiteX2" fmla="*/ 6862 w 15965"/>
              <a:gd name="connsiteY2" fmla="*/ 1743 h 12505"/>
              <a:gd name="connsiteX3" fmla="*/ 9391 w 15965"/>
              <a:gd name="connsiteY3" fmla="*/ 12505 h 12505"/>
              <a:gd name="connsiteX4" fmla="*/ 12209 w 15965"/>
              <a:gd name="connsiteY4" fmla="*/ 3411 h 12505"/>
              <a:gd name="connsiteX5" fmla="*/ 15965 w 15965"/>
              <a:gd name="connsiteY5" fmla="*/ 11368 h 12505"/>
              <a:gd name="connsiteX0" fmla="*/ 0 w 14087"/>
              <a:gd name="connsiteY0" fmla="*/ 0 h 12505"/>
              <a:gd name="connsiteX1" fmla="*/ 3220 w 14087"/>
              <a:gd name="connsiteY1" fmla="*/ 12495 h 12505"/>
              <a:gd name="connsiteX2" fmla="*/ 6862 w 14087"/>
              <a:gd name="connsiteY2" fmla="*/ 1743 h 12505"/>
              <a:gd name="connsiteX3" fmla="*/ 9391 w 14087"/>
              <a:gd name="connsiteY3" fmla="*/ 12505 h 12505"/>
              <a:gd name="connsiteX4" fmla="*/ 12209 w 14087"/>
              <a:gd name="connsiteY4" fmla="*/ 3411 h 12505"/>
              <a:gd name="connsiteX5" fmla="*/ 14087 w 14087"/>
              <a:gd name="connsiteY5" fmla="*/ 9095 h 12505"/>
              <a:gd name="connsiteX0" fmla="*/ 0 w 14087"/>
              <a:gd name="connsiteY0" fmla="*/ 0 h 12505"/>
              <a:gd name="connsiteX1" fmla="*/ 3220 w 14087"/>
              <a:gd name="connsiteY1" fmla="*/ 12495 h 12505"/>
              <a:gd name="connsiteX2" fmla="*/ 6862 w 14087"/>
              <a:gd name="connsiteY2" fmla="*/ 1743 h 12505"/>
              <a:gd name="connsiteX3" fmla="*/ 9391 w 14087"/>
              <a:gd name="connsiteY3" fmla="*/ 12505 h 12505"/>
              <a:gd name="connsiteX4" fmla="*/ 11863 w 14087"/>
              <a:gd name="connsiteY4" fmla="*/ 5772 h 12505"/>
              <a:gd name="connsiteX5" fmla="*/ 14087 w 14087"/>
              <a:gd name="connsiteY5" fmla="*/ 9095 h 12505"/>
              <a:gd name="connsiteX0" fmla="*/ 0 w 13346"/>
              <a:gd name="connsiteY0" fmla="*/ 0 h 12505"/>
              <a:gd name="connsiteX1" fmla="*/ 3220 w 13346"/>
              <a:gd name="connsiteY1" fmla="*/ 12495 h 12505"/>
              <a:gd name="connsiteX2" fmla="*/ 6862 w 13346"/>
              <a:gd name="connsiteY2" fmla="*/ 1743 h 12505"/>
              <a:gd name="connsiteX3" fmla="*/ 9391 w 13346"/>
              <a:gd name="connsiteY3" fmla="*/ 12505 h 12505"/>
              <a:gd name="connsiteX4" fmla="*/ 11863 w 13346"/>
              <a:gd name="connsiteY4" fmla="*/ 5772 h 12505"/>
              <a:gd name="connsiteX5" fmla="*/ 13346 w 13346"/>
              <a:gd name="connsiteY5" fmla="*/ 9619 h 12505"/>
              <a:gd name="connsiteX0" fmla="*/ 0 w 13346"/>
              <a:gd name="connsiteY0" fmla="*/ 0 h 12495"/>
              <a:gd name="connsiteX1" fmla="*/ 3220 w 13346"/>
              <a:gd name="connsiteY1" fmla="*/ 12495 h 12495"/>
              <a:gd name="connsiteX2" fmla="*/ 6862 w 13346"/>
              <a:gd name="connsiteY2" fmla="*/ 1743 h 12495"/>
              <a:gd name="connsiteX3" fmla="*/ 9638 w 13346"/>
              <a:gd name="connsiteY3" fmla="*/ 11543 h 12495"/>
              <a:gd name="connsiteX4" fmla="*/ 11863 w 13346"/>
              <a:gd name="connsiteY4" fmla="*/ 5772 h 12495"/>
              <a:gd name="connsiteX5" fmla="*/ 13346 w 13346"/>
              <a:gd name="connsiteY5" fmla="*/ 9619 h 1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46" h="12495">
                <a:moveTo>
                  <a:pt x="0" y="0"/>
                </a:moveTo>
                <a:lnTo>
                  <a:pt x="3220" y="12495"/>
                </a:lnTo>
                <a:lnTo>
                  <a:pt x="6862" y="1743"/>
                </a:lnTo>
                <a:lnTo>
                  <a:pt x="9638" y="11543"/>
                </a:lnTo>
                <a:cubicBezTo>
                  <a:pt x="9776" y="10647"/>
                  <a:pt x="11725" y="6668"/>
                  <a:pt x="11863" y="5772"/>
                </a:cubicBezTo>
                <a:lnTo>
                  <a:pt x="13346" y="9619"/>
                </a:lnTo>
              </a:path>
            </a:pathLst>
          </a:custGeom>
          <a:noFill/>
          <a:ln w="508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63499" dir="4200005" algn="ctr" rotWithShape="0">
              <a:schemeClr val="bg2">
                <a:alpha val="39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18" name="Rectangle 24"/>
          <p:cNvSpPr>
            <a:spLocks/>
          </p:cNvSpPr>
          <p:nvPr/>
        </p:nvSpPr>
        <p:spPr bwMode="auto">
          <a:xfrm>
            <a:off x="5867400" y="2895601"/>
            <a:ext cx="142668" cy="276999"/>
          </a:xfrm>
          <a:prstGeom prst="rect">
            <a:avLst/>
          </a:prstGeom>
          <a:noFill/>
          <a:ln w="254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D</a:t>
            </a:r>
          </a:p>
        </p:txBody>
      </p:sp>
      <p:sp>
        <p:nvSpPr>
          <p:cNvPr id="19" name="Rectangle 24"/>
          <p:cNvSpPr>
            <a:spLocks/>
          </p:cNvSpPr>
          <p:nvPr/>
        </p:nvSpPr>
        <p:spPr bwMode="auto">
          <a:xfrm>
            <a:off x="6019800" y="3505201"/>
            <a:ext cx="112210" cy="276999"/>
          </a:xfrm>
          <a:prstGeom prst="rect">
            <a:avLst/>
          </a:prstGeom>
          <a:noFill/>
          <a:ln w="254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E</a:t>
            </a:r>
          </a:p>
        </p:txBody>
      </p:sp>
      <p:cxnSp>
        <p:nvCxnSpPr>
          <p:cNvPr id="26" name="Straight Connector 25"/>
          <p:cNvCxnSpPr>
            <a:endCxn id="17" idx="0"/>
          </p:cNvCxnSpPr>
          <p:nvPr/>
        </p:nvCxnSpPr>
        <p:spPr>
          <a:xfrm flipV="1">
            <a:off x="4343402" y="2743200"/>
            <a:ext cx="380999" cy="106680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096000" y="2743200"/>
            <a:ext cx="304800" cy="762000"/>
          </a:xfrm>
          <a:prstGeom prst="line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29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7" grpId="0" animBg="1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7" r="2" b="13164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9518" r="-2" b="19596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Anything Can Happen In The Markets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38200" y="2015406"/>
            <a:ext cx="5097779" cy="40659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markets like to pick on the smart people who “have it all figured out”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Those who pride themselves and like to show how smart they are often humbled by the markets.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Many times the toughest guys who have been humbled by life and know they’re not the smartest guy in the room excel in trading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Intestinal fortitude and the endurance to go a full 12 rounds to win the decision is what it takes to succeed in trading.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96550" y="6356350"/>
            <a:ext cx="8572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9FC2E751-2359-4C5B-89DD-D40DA17037FE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103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28800" y="533400"/>
            <a:ext cx="5867400" cy="1143000"/>
          </a:xfrm>
        </p:spPr>
        <p:txBody>
          <a:bodyPr vert="horz" lIns="64291" tIns="32146" rIns="64291" bIns="32146" rtlCol="0" anchor="ctr">
            <a:normAutofit/>
          </a:bodyPr>
          <a:lstStyle/>
          <a:p>
            <a:r>
              <a:rPr lang="en-US" sz="5400" b="1" dirty="0"/>
              <a:t>Triangle Corrections</a:t>
            </a:r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2667000" y="2438400"/>
            <a:ext cx="2971800" cy="25908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3118" y="0"/>
                </a:lnTo>
                <a:lnTo>
                  <a:pt x="4868" y="10041"/>
                </a:lnTo>
                <a:lnTo>
                  <a:pt x="6313" y="4556"/>
                </a:lnTo>
                <a:lnTo>
                  <a:pt x="8366" y="13922"/>
                </a:lnTo>
                <a:lnTo>
                  <a:pt x="9887" y="5737"/>
                </a:lnTo>
                <a:lnTo>
                  <a:pt x="11332" y="9450"/>
                </a:lnTo>
                <a:lnTo>
                  <a:pt x="12930" y="1603"/>
                </a:lnTo>
                <a:lnTo>
                  <a:pt x="14375" y="7678"/>
                </a:lnTo>
                <a:lnTo>
                  <a:pt x="15211" y="4809"/>
                </a:lnTo>
                <a:lnTo>
                  <a:pt x="16656" y="11138"/>
                </a:lnTo>
                <a:lnTo>
                  <a:pt x="17417" y="5737"/>
                </a:lnTo>
                <a:lnTo>
                  <a:pt x="18482" y="8691"/>
                </a:lnTo>
                <a:lnTo>
                  <a:pt x="19470" y="3712"/>
                </a:lnTo>
                <a:lnTo>
                  <a:pt x="20307" y="7931"/>
                </a:lnTo>
                <a:lnTo>
                  <a:pt x="20763" y="6581"/>
                </a:lnTo>
                <a:lnTo>
                  <a:pt x="21600" y="9450"/>
                </a:lnTo>
              </a:path>
            </a:pathLst>
          </a:custGeom>
          <a:noFill/>
          <a:ln w="508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63499" dir="4200005" algn="ctr" rotWithShape="0">
              <a:schemeClr val="bg2">
                <a:alpha val="39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31"/>
          <p:cNvSpPr>
            <a:spLocks/>
          </p:cNvSpPr>
          <p:nvPr/>
        </p:nvSpPr>
        <p:spPr bwMode="auto">
          <a:xfrm>
            <a:off x="2590801" y="1981201"/>
            <a:ext cx="950581" cy="3077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4D0069"/>
                </a:solidFill>
                <a:ea typeface="Gill Sans" charset="0"/>
                <a:cs typeface="Gill Sans" charset="0"/>
              </a:rPr>
              <a:t>(3) or (A)</a:t>
            </a: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H="1">
            <a:off x="5638800" y="2362201"/>
            <a:ext cx="381000" cy="122237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stealth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rot="10800000" flipH="1">
            <a:off x="3733801" y="3581400"/>
            <a:ext cx="2192337" cy="685800"/>
          </a:xfrm>
          <a:prstGeom prst="line">
            <a:avLst/>
          </a:prstGeom>
          <a:noFill/>
          <a:ln w="38100">
            <a:solidFill>
              <a:srgbClr val="800000"/>
            </a:solidFill>
            <a:prstDash val="sysDot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2971800" y="2286001"/>
            <a:ext cx="2819400" cy="533400"/>
          </a:xfrm>
          <a:prstGeom prst="line">
            <a:avLst/>
          </a:prstGeom>
          <a:noFill/>
          <a:ln w="38100">
            <a:solidFill>
              <a:srgbClr val="800000"/>
            </a:solidFill>
            <a:prstDash val="sysDot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2"/>
          <p:cNvSpPr>
            <a:spLocks/>
          </p:cNvSpPr>
          <p:nvPr/>
        </p:nvSpPr>
        <p:spPr bwMode="auto">
          <a:xfrm>
            <a:off x="3733800" y="4313367"/>
            <a:ext cx="317500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13" name="Rectangle 13"/>
          <p:cNvSpPr>
            <a:spLocks/>
          </p:cNvSpPr>
          <p:nvPr/>
        </p:nvSpPr>
        <p:spPr bwMode="auto">
          <a:xfrm>
            <a:off x="4343400" y="2255967"/>
            <a:ext cx="285750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14" name="Rectangle 14"/>
          <p:cNvSpPr>
            <a:spLocks/>
          </p:cNvSpPr>
          <p:nvPr/>
        </p:nvSpPr>
        <p:spPr bwMode="auto">
          <a:xfrm>
            <a:off x="4876800" y="3932367"/>
            <a:ext cx="330200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15" name="Rectangle 15"/>
          <p:cNvSpPr>
            <a:spLocks/>
          </p:cNvSpPr>
          <p:nvPr/>
        </p:nvSpPr>
        <p:spPr bwMode="auto">
          <a:xfrm>
            <a:off x="5257800" y="3962401"/>
            <a:ext cx="961802" cy="3077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4D0069"/>
                </a:solidFill>
                <a:ea typeface="Gill Sans" charset="0"/>
                <a:cs typeface="Gill Sans" charset="0"/>
              </a:rPr>
              <a:t>(4) or (B)</a:t>
            </a:r>
          </a:p>
        </p:txBody>
      </p:sp>
      <p:sp>
        <p:nvSpPr>
          <p:cNvPr id="16" name="Rectangle 20"/>
          <p:cNvSpPr>
            <a:spLocks/>
          </p:cNvSpPr>
          <p:nvPr/>
        </p:nvSpPr>
        <p:spPr bwMode="auto">
          <a:xfrm>
            <a:off x="5334000" y="2408367"/>
            <a:ext cx="342900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Gill Sans" charset="0"/>
                <a:cs typeface="Gill Sans" charset="0"/>
              </a:rPr>
              <a:t>D</a:t>
            </a:r>
          </a:p>
        </p:txBody>
      </p:sp>
      <p:sp>
        <p:nvSpPr>
          <p:cNvPr id="17" name="Rectangle 27"/>
          <p:cNvSpPr>
            <a:spLocks/>
          </p:cNvSpPr>
          <p:nvPr/>
        </p:nvSpPr>
        <p:spPr bwMode="auto">
          <a:xfrm>
            <a:off x="5638800" y="3703767"/>
            <a:ext cx="266700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Gill Sans" charset="0"/>
                <a:cs typeface="Gill Sans" charset="0"/>
              </a:rPr>
              <a:t>E</a:t>
            </a:r>
          </a:p>
        </p:txBody>
      </p:sp>
      <p:sp>
        <p:nvSpPr>
          <p:cNvPr id="18" name="Rectangle 30"/>
          <p:cNvSpPr>
            <a:spLocks/>
          </p:cNvSpPr>
          <p:nvPr/>
        </p:nvSpPr>
        <p:spPr bwMode="auto">
          <a:xfrm>
            <a:off x="5638800" y="1981201"/>
            <a:ext cx="961802" cy="3077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4D0069"/>
                </a:solidFill>
                <a:ea typeface="Gill Sans" charset="0"/>
                <a:cs typeface="Gill Sans" charset="0"/>
              </a:rPr>
              <a:t>(5) or (C)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10400" y="1981200"/>
            <a:ext cx="2611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Reflects balance of forces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10401" y="2590800"/>
            <a:ext cx="2965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Occurs prior to a final motive</a:t>
            </a:r>
          </a:p>
          <a:p>
            <a:pPr marL="342900" indent="-342900"/>
            <a:r>
              <a:rPr lang="en-US" b="1" dirty="0"/>
              <a:t>wave in the pattern of one </a:t>
            </a:r>
          </a:p>
          <a:p>
            <a:pPr marL="342900" indent="-342900"/>
            <a:r>
              <a:rPr lang="en-US" b="1" dirty="0"/>
              <a:t>larger degree, terminal move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10400" y="3733800"/>
            <a:ext cx="25653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5 waves, all with 3-wave </a:t>
            </a:r>
          </a:p>
          <a:p>
            <a:pPr marL="342900" indent="-342900"/>
            <a:r>
              <a:rPr lang="en-US" b="1" dirty="0"/>
              <a:t>subdivisions, labeled </a:t>
            </a:r>
          </a:p>
          <a:p>
            <a:pPr marL="342900" indent="-342900"/>
            <a:r>
              <a:rPr lang="en-US" b="1" dirty="0"/>
              <a:t>A-B-C-D-E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10400" y="4800601"/>
            <a:ext cx="3226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Must retrace portion of the</a:t>
            </a:r>
          </a:p>
          <a:p>
            <a:pPr marL="342900" indent="-342900"/>
            <a:r>
              <a:rPr lang="en-US" b="1" dirty="0"/>
              <a:t>prior impulse wave at W.E’s end</a:t>
            </a:r>
          </a:p>
        </p:txBody>
      </p:sp>
    </p:spTree>
    <p:extLst>
      <p:ext uri="{BB962C8B-B14F-4D97-AF65-F5344CB8AC3E}">
        <p14:creationId xmlns:p14="http://schemas.microsoft.com/office/powerpoint/2010/main" val="336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28800" y="533400"/>
            <a:ext cx="5867400" cy="1143000"/>
          </a:xfrm>
        </p:spPr>
        <p:txBody>
          <a:bodyPr vert="horz" lIns="64291" tIns="32146" rIns="64291" bIns="32146" rtlCol="0" anchor="ctr">
            <a:normAutofit/>
          </a:bodyPr>
          <a:lstStyle/>
          <a:p>
            <a:r>
              <a:rPr lang="en-US" sz="5400" b="1" dirty="0"/>
              <a:t>Running Triangles</a:t>
            </a:r>
          </a:p>
        </p:txBody>
      </p:sp>
      <p:sp>
        <p:nvSpPr>
          <p:cNvPr id="8" name="Rectangle 31"/>
          <p:cNvSpPr>
            <a:spLocks/>
          </p:cNvSpPr>
          <p:nvPr/>
        </p:nvSpPr>
        <p:spPr bwMode="auto">
          <a:xfrm>
            <a:off x="2743201" y="2133601"/>
            <a:ext cx="950581" cy="3077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4D0069"/>
                </a:solidFill>
                <a:ea typeface="Gill Sans" charset="0"/>
                <a:cs typeface="Gill Sans" charset="0"/>
              </a:rPr>
              <a:t>(3) or (A)</a:t>
            </a: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H="1">
            <a:off x="5638800" y="2362201"/>
            <a:ext cx="381000" cy="122237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stealth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rot="10800000" flipH="1">
            <a:off x="3733801" y="3657600"/>
            <a:ext cx="2133600" cy="838200"/>
          </a:xfrm>
          <a:prstGeom prst="line">
            <a:avLst/>
          </a:prstGeom>
          <a:noFill/>
          <a:ln w="38100">
            <a:solidFill>
              <a:srgbClr val="800000"/>
            </a:solidFill>
            <a:prstDash val="sysDot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4495800" y="1981200"/>
            <a:ext cx="1066800" cy="1143000"/>
          </a:xfrm>
          <a:prstGeom prst="line">
            <a:avLst/>
          </a:prstGeom>
          <a:noFill/>
          <a:ln w="38100">
            <a:solidFill>
              <a:srgbClr val="800000"/>
            </a:solidFill>
            <a:prstDash val="sysDot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2"/>
          <p:cNvSpPr>
            <a:spLocks/>
          </p:cNvSpPr>
          <p:nvPr/>
        </p:nvSpPr>
        <p:spPr bwMode="auto">
          <a:xfrm>
            <a:off x="3810000" y="4495801"/>
            <a:ext cx="317500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Gill Sans" charset="0"/>
                <a:cs typeface="Gill Sans" charset="0"/>
              </a:rPr>
              <a:t>A</a:t>
            </a:r>
          </a:p>
        </p:txBody>
      </p:sp>
      <p:sp>
        <p:nvSpPr>
          <p:cNvPr id="13" name="Rectangle 13"/>
          <p:cNvSpPr>
            <a:spLocks/>
          </p:cNvSpPr>
          <p:nvPr/>
        </p:nvSpPr>
        <p:spPr bwMode="auto">
          <a:xfrm>
            <a:off x="4419600" y="1676401"/>
            <a:ext cx="285750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Gill Sans" charset="0"/>
                <a:cs typeface="Gill Sans" charset="0"/>
              </a:rPr>
              <a:t>B</a:t>
            </a:r>
          </a:p>
        </p:txBody>
      </p:sp>
      <p:sp>
        <p:nvSpPr>
          <p:cNvPr id="14" name="Rectangle 14"/>
          <p:cNvSpPr>
            <a:spLocks/>
          </p:cNvSpPr>
          <p:nvPr/>
        </p:nvSpPr>
        <p:spPr bwMode="auto">
          <a:xfrm>
            <a:off x="4876800" y="4114801"/>
            <a:ext cx="330200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Gill Sans" charset="0"/>
                <a:cs typeface="Gill Sans" charset="0"/>
              </a:rPr>
              <a:t>C</a:t>
            </a:r>
          </a:p>
        </p:txBody>
      </p:sp>
      <p:sp>
        <p:nvSpPr>
          <p:cNvPr id="15" name="Rectangle 15"/>
          <p:cNvSpPr>
            <a:spLocks/>
          </p:cNvSpPr>
          <p:nvPr/>
        </p:nvSpPr>
        <p:spPr bwMode="auto">
          <a:xfrm>
            <a:off x="5257800" y="4114801"/>
            <a:ext cx="961802" cy="3077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4D0069"/>
                </a:solidFill>
                <a:ea typeface="Gill Sans" charset="0"/>
                <a:cs typeface="Gill Sans" charset="0"/>
              </a:rPr>
              <a:t>(4) or (B)</a:t>
            </a:r>
          </a:p>
        </p:txBody>
      </p:sp>
      <p:sp>
        <p:nvSpPr>
          <p:cNvPr id="16" name="Rectangle 20"/>
          <p:cNvSpPr>
            <a:spLocks/>
          </p:cNvSpPr>
          <p:nvPr/>
        </p:nvSpPr>
        <p:spPr bwMode="auto">
          <a:xfrm>
            <a:off x="5257800" y="2514601"/>
            <a:ext cx="342900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Gill Sans" charset="0"/>
                <a:cs typeface="Gill Sans" charset="0"/>
              </a:rPr>
              <a:t>D</a:t>
            </a:r>
          </a:p>
        </p:txBody>
      </p:sp>
      <p:sp>
        <p:nvSpPr>
          <p:cNvPr id="17" name="Rectangle 27"/>
          <p:cNvSpPr>
            <a:spLocks/>
          </p:cNvSpPr>
          <p:nvPr/>
        </p:nvSpPr>
        <p:spPr bwMode="auto">
          <a:xfrm>
            <a:off x="5562600" y="3810001"/>
            <a:ext cx="266700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Gill Sans" charset="0"/>
                <a:cs typeface="Gill Sans" charset="0"/>
              </a:rPr>
              <a:t>E</a:t>
            </a:r>
          </a:p>
        </p:txBody>
      </p:sp>
      <p:sp>
        <p:nvSpPr>
          <p:cNvPr id="18" name="Rectangle 30"/>
          <p:cNvSpPr>
            <a:spLocks/>
          </p:cNvSpPr>
          <p:nvPr/>
        </p:nvSpPr>
        <p:spPr bwMode="auto">
          <a:xfrm>
            <a:off x="5638800" y="1981201"/>
            <a:ext cx="961802" cy="30777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4D0069"/>
                </a:solidFill>
                <a:ea typeface="Gill Sans" charset="0"/>
                <a:cs typeface="Gill Sans" charset="0"/>
              </a:rPr>
              <a:t>(5) or (C)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10401" y="2209800"/>
            <a:ext cx="2937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W.B exceeds W.A’s beginning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10400" y="3048001"/>
            <a:ext cx="2849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Advance to new high in W.B</a:t>
            </a:r>
          </a:p>
          <a:p>
            <a:pPr marL="342900" indent="-342900"/>
            <a:r>
              <a:rPr lang="en-US" b="1" dirty="0"/>
              <a:t>often ‘fakes’ traders out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10400" y="4191000"/>
            <a:ext cx="241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Very common variation</a:t>
            </a:r>
          </a:p>
        </p:txBody>
      </p:sp>
      <p:sp>
        <p:nvSpPr>
          <p:cNvPr id="23" name="AutoShape 6"/>
          <p:cNvSpPr>
            <a:spLocks/>
          </p:cNvSpPr>
          <p:nvPr/>
        </p:nvSpPr>
        <p:spPr bwMode="auto">
          <a:xfrm>
            <a:off x="2819400" y="2133600"/>
            <a:ext cx="2743200" cy="32004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3387" y="3969"/>
                </a:lnTo>
                <a:lnTo>
                  <a:pt x="4868" y="11196"/>
                </a:lnTo>
                <a:lnTo>
                  <a:pt x="6313" y="6259"/>
                </a:lnTo>
                <a:lnTo>
                  <a:pt x="8366" y="14689"/>
                </a:lnTo>
                <a:lnTo>
                  <a:pt x="9465" y="4829"/>
                </a:lnTo>
                <a:lnTo>
                  <a:pt x="11332" y="10664"/>
                </a:lnTo>
                <a:lnTo>
                  <a:pt x="12977" y="0"/>
                </a:lnTo>
                <a:lnTo>
                  <a:pt x="14375" y="9069"/>
                </a:lnTo>
                <a:lnTo>
                  <a:pt x="15211" y="6487"/>
                </a:lnTo>
                <a:lnTo>
                  <a:pt x="16656" y="12183"/>
                </a:lnTo>
                <a:lnTo>
                  <a:pt x="17417" y="7322"/>
                </a:lnTo>
                <a:lnTo>
                  <a:pt x="18482" y="9980"/>
                </a:lnTo>
                <a:lnTo>
                  <a:pt x="19470" y="5500"/>
                </a:lnTo>
                <a:lnTo>
                  <a:pt x="20307" y="9297"/>
                </a:lnTo>
                <a:lnTo>
                  <a:pt x="20763" y="8082"/>
                </a:lnTo>
                <a:lnTo>
                  <a:pt x="21600" y="10664"/>
                </a:lnTo>
              </a:path>
            </a:pathLst>
          </a:custGeom>
          <a:noFill/>
          <a:ln w="508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63499" dir="4200005" algn="ctr" rotWithShape="0">
              <a:schemeClr val="bg2">
                <a:alpha val="39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 flipV="1">
            <a:off x="3200400" y="2590800"/>
            <a:ext cx="1066800" cy="0"/>
          </a:xfrm>
          <a:prstGeom prst="line">
            <a:avLst/>
          </a:prstGeom>
          <a:noFill/>
          <a:ln w="38100">
            <a:solidFill>
              <a:srgbClr val="800000"/>
            </a:solidFill>
            <a:prstDash val="sysDot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rt\Dropbox\Aspen Trading\Bart's Folder\AAPL_running_triang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752600"/>
            <a:ext cx="6172200" cy="46482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28800" y="533400"/>
            <a:ext cx="5867400" cy="1143000"/>
          </a:xfrm>
        </p:spPr>
        <p:txBody>
          <a:bodyPr vert="horz" lIns="64291" tIns="32146" rIns="64291" bIns="32146" rtlCol="0" anchor="ctr">
            <a:normAutofit/>
          </a:bodyPr>
          <a:lstStyle/>
          <a:p>
            <a:r>
              <a:rPr lang="en-US" sz="5400" b="1" dirty="0"/>
              <a:t>Running Triangles</a:t>
            </a:r>
          </a:p>
        </p:txBody>
      </p:sp>
    </p:spTree>
    <p:extLst>
      <p:ext uri="{BB962C8B-B14F-4D97-AF65-F5344CB8AC3E}">
        <p14:creationId xmlns:p14="http://schemas.microsoft.com/office/powerpoint/2010/main" val="19823834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590800"/>
            <a:ext cx="7525342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828800" y="533400"/>
            <a:ext cx="5867400" cy="1143000"/>
          </a:xfrm>
        </p:spPr>
        <p:txBody>
          <a:bodyPr vert="horz" lIns="64291" tIns="32146" rIns="64291" bIns="32146" rtlCol="0" anchor="ctr">
            <a:noAutofit/>
          </a:bodyPr>
          <a:lstStyle/>
          <a:p>
            <a:r>
              <a:rPr lang="en-US" sz="4800" b="1" dirty="0"/>
              <a:t>Variations of</a:t>
            </a:r>
            <a:br>
              <a:rPr lang="en-US" sz="4800" b="1" dirty="0"/>
            </a:br>
            <a:r>
              <a:rPr lang="en-US" sz="4800" b="1" dirty="0"/>
              <a:t>Corrective Waves</a:t>
            </a:r>
          </a:p>
        </p:txBody>
      </p:sp>
      <p:pic>
        <p:nvPicPr>
          <p:cNvPr id="15" name="Picture 1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051698">
            <a:off x="5175618" y="2744469"/>
            <a:ext cx="5486400" cy="365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" name="Oval 18"/>
          <p:cNvSpPr>
            <a:spLocks/>
          </p:cNvSpPr>
          <p:nvPr/>
        </p:nvSpPr>
        <p:spPr bwMode="auto">
          <a:xfrm rot="7051698">
            <a:off x="6098139" y="2032932"/>
            <a:ext cx="2529312" cy="2659856"/>
          </a:xfrm>
          <a:prstGeom prst="ellipse">
            <a:avLst/>
          </a:prstGeom>
          <a:noFill/>
          <a:ln w="25400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>
              <a:solidFill>
                <a:srgbClr val="25714B"/>
              </a:solidFill>
            </a:endParaRPr>
          </a:p>
        </p:txBody>
      </p:sp>
      <p:sp>
        <p:nvSpPr>
          <p:cNvPr id="20" name="Rectangle 23"/>
          <p:cNvSpPr>
            <a:spLocks/>
          </p:cNvSpPr>
          <p:nvPr/>
        </p:nvSpPr>
        <p:spPr bwMode="auto">
          <a:xfrm rot="7051698">
            <a:off x="7077544" y="2690942"/>
            <a:ext cx="65" cy="276999"/>
          </a:xfrm>
          <a:prstGeom prst="rect">
            <a:avLst/>
          </a:prstGeom>
          <a:noFill/>
          <a:ln w="254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 dirty="0">
              <a:ea typeface="Gill Sans" charset="0"/>
              <a:cs typeface="Gill Sans" charset="0"/>
            </a:endParaRPr>
          </a:p>
        </p:txBody>
      </p:sp>
      <p:sp>
        <p:nvSpPr>
          <p:cNvPr id="21" name="Rectangle 24"/>
          <p:cNvSpPr>
            <a:spLocks/>
          </p:cNvSpPr>
          <p:nvPr/>
        </p:nvSpPr>
        <p:spPr bwMode="auto">
          <a:xfrm rot="7051698">
            <a:off x="6865547" y="3262561"/>
            <a:ext cx="65" cy="276999"/>
          </a:xfrm>
          <a:prstGeom prst="rect">
            <a:avLst/>
          </a:prstGeom>
          <a:noFill/>
          <a:ln w="254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 dirty="0">
              <a:ea typeface="Gill Sans" charset="0"/>
              <a:cs typeface="Gill Sans" charset="0"/>
            </a:endParaRPr>
          </a:p>
        </p:txBody>
      </p:sp>
      <p:sp>
        <p:nvSpPr>
          <p:cNvPr id="22" name="Rectangle 25"/>
          <p:cNvSpPr>
            <a:spLocks/>
          </p:cNvSpPr>
          <p:nvPr/>
        </p:nvSpPr>
        <p:spPr bwMode="auto">
          <a:xfrm rot="7051698">
            <a:off x="8020101" y="3520382"/>
            <a:ext cx="65" cy="276999"/>
          </a:xfrm>
          <a:prstGeom prst="rect">
            <a:avLst/>
          </a:prstGeom>
          <a:noFill/>
          <a:ln w="254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 dirty="0">
              <a:ea typeface="Gill Sans" charset="0"/>
              <a:cs typeface="Gill Sans" charset="0"/>
            </a:endParaRPr>
          </a:p>
        </p:txBody>
      </p:sp>
      <p:sp>
        <p:nvSpPr>
          <p:cNvPr id="24" name="Rectangle 23"/>
          <p:cNvSpPr>
            <a:spLocks/>
          </p:cNvSpPr>
          <p:nvPr/>
        </p:nvSpPr>
        <p:spPr bwMode="auto">
          <a:xfrm>
            <a:off x="8153400" y="4114800"/>
            <a:ext cx="1676400" cy="369332"/>
          </a:xfrm>
          <a:prstGeom prst="rect">
            <a:avLst/>
          </a:prstGeom>
          <a:noFill/>
          <a:ln w="254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ea typeface="Gill Sans" charset="0"/>
                <a:cs typeface="Gill Sans" charset="0"/>
              </a:rPr>
              <a:t>Combination</a:t>
            </a:r>
          </a:p>
        </p:txBody>
      </p:sp>
      <p:sp>
        <p:nvSpPr>
          <p:cNvPr id="18" name="Rectangle 24"/>
          <p:cNvSpPr>
            <a:spLocks/>
          </p:cNvSpPr>
          <p:nvPr/>
        </p:nvSpPr>
        <p:spPr bwMode="auto">
          <a:xfrm>
            <a:off x="8610600" y="3810001"/>
            <a:ext cx="205184" cy="276999"/>
          </a:xfrm>
          <a:prstGeom prst="rect">
            <a:avLst/>
          </a:prstGeom>
          <a:noFill/>
          <a:ln w="254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W</a:t>
            </a:r>
          </a:p>
        </p:txBody>
      </p:sp>
      <p:sp>
        <p:nvSpPr>
          <p:cNvPr id="19" name="Rectangle 24"/>
          <p:cNvSpPr>
            <a:spLocks/>
          </p:cNvSpPr>
          <p:nvPr/>
        </p:nvSpPr>
        <p:spPr bwMode="auto">
          <a:xfrm>
            <a:off x="8991600" y="2667001"/>
            <a:ext cx="120226" cy="276999"/>
          </a:xfrm>
          <a:prstGeom prst="rect">
            <a:avLst/>
          </a:prstGeom>
          <a:noFill/>
          <a:ln w="254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X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7772401" y="2971800"/>
            <a:ext cx="304799" cy="91440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9829800" y="2971800"/>
            <a:ext cx="228600" cy="609600"/>
          </a:xfrm>
          <a:prstGeom prst="line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>
            <a:spLocks/>
          </p:cNvSpPr>
          <p:nvPr/>
        </p:nvSpPr>
        <p:spPr bwMode="auto">
          <a:xfrm>
            <a:off x="9829800" y="3657601"/>
            <a:ext cx="112210" cy="276999"/>
          </a:xfrm>
          <a:prstGeom prst="rect">
            <a:avLst/>
          </a:prstGeom>
          <a:noFill/>
          <a:ln w="254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Gill Sans" charset="0"/>
                <a:cs typeface="Gill Sans" charset="0"/>
              </a:rPr>
              <a:t>Y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077200" y="2971800"/>
            <a:ext cx="1752600" cy="838216"/>
            <a:chOff x="6705600" y="2971780"/>
            <a:chExt cx="1752600" cy="838216"/>
          </a:xfrm>
        </p:grpSpPr>
        <p:sp>
          <p:nvSpPr>
            <p:cNvPr id="23" name="AutoShape 5"/>
            <p:cNvSpPr>
              <a:spLocks/>
            </p:cNvSpPr>
            <p:nvPr/>
          </p:nvSpPr>
          <p:spPr bwMode="auto">
            <a:xfrm>
              <a:off x="7696173" y="2971800"/>
              <a:ext cx="762027" cy="761190"/>
            </a:xfrm>
            <a:custGeom>
              <a:avLst/>
              <a:gdLst>
                <a:gd name="connsiteX0" fmla="*/ 0 w 21600"/>
                <a:gd name="connsiteY0" fmla="*/ 0 h 21600"/>
                <a:gd name="connsiteX1" fmla="*/ 2234 w 21600"/>
                <a:gd name="connsiteY1" fmla="*/ 5088 h 21600"/>
                <a:gd name="connsiteX2" fmla="*/ 2814 w 21600"/>
                <a:gd name="connsiteY2" fmla="*/ 2496 h 21600"/>
                <a:gd name="connsiteX3" fmla="*/ 5710 w 21600"/>
                <a:gd name="connsiteY3" fmla="*/ 9600 h 21600"/>
                <a:gd name="connsiteX4" fmla="*/ 8855 w 21600"/>
                <a:gd name="connsiteY4" fmla="*/ 13632 h 21600"/>
                <a:gd name="connsiteX5" fmla="*/ 10014 w 21600"/>
                <a:gd name="connsiteY5" fmla="*/ 6528 h 21600"/>
                <a:gd name="connsiteX6" fmla="*/ 11338 w 21600"/>
                <a:gd name="connsiteY6" fmla="*/ 9120 h 21600"/>
                <a:gd name="connsiteX7" fmla="*/ 12497 w 21600"/>
                <a:gd name="connsiteY7" fmla="*/ 2880 h 21600"/>
                <a:gd name="connsiteX8" fmla="*/ 14897 w 21600"/>
                <a:gd name="connsiteY8" fmla="*/ 10656 h 21600"/>
                <a:gd name="connsiteX9" fmla="*/ 15476 w 21600"/>
                <a:gd name="connsiteY9" fmla="*/ 8256 h 21600"/>
                <a:gd name="connsiteX10" fmla="*/ 18621 w 21600"/>
                <a:gd name="connsiteY10" fmla="*/ 17568 h 21600"/>
                <a:gd name="connsiteX11" fmla="*/ 19034 w 21600"/>
                <a:gd name="connsiteY11" fmla="*/ 14880 h 21600"/>
                <a:gd name="connsiteX12" fmla="*/ 21600 w 21600"/>
                <a:gd name="connsiteY12" fmla="*/ 21600 h 21600"/>
                <a:gd name="connsiteX0" fmla="*/ 0 w 21600"/>
                <a:gd name="connsiteY0" fmla="*/ 0 h 21600"/>
                <a:gd name="connsiteX1" fmla="*/ 2234 w 21600"/>
                <a:gd name="connsiteY1" fmla="*/ 5088 h 21600"/>
                <a:gd name="connsiteX2" fmla="*/ 2814 w 21600"/>
                <a:gd name="connsiteY2" fmla="*/ 2496 h 21600"/>
                <a:gd name="connsiteX3" fmla="*/ 8855 w 21600"/>
                <a:gd name="connsiteY3" fmla="*/ 13632 h 21600"/>
                <a:gd name="connsiteX4" fmla="*/ 10014 w 21600"/>
                <a:gd name="connsiteY4" fmla="*/ 6528 h 21600"/>
                <a:gd name="connsiteX5" fmla="*/ 11338 w 21600"/>
                <a:gd name="connsiteY5" fmla="*/ 9120 h 21600"/>
                <a:gd name="connsiteX6" fmla="*/ 12497 w 21600"/>
                <a:gd name="connsiteY6" fmla="*/ 2880 h 21600"/>
                <a:gd name="connsiteX7" fmla="*/ 14897 w 21600"/>
                <a:gd name="connsiteY7" fmla="*/ 10656 h 21600"/>
                <a:gd name="connsiteX8" fmla="*/ 15476 w 21600"/>
                <a:gd name="connsiteY8" fmla="*/ 8256 h 21600"/>
                <a:gd name="connsiteX9" fmla="*/ 18621 w 21600"/>
                <a:gd name="connsiteY9" fmla="*/ 17568 h 21600"/>
                <a:gd name="connsiteX10" fmla="*/ 19034 w 21600"/>
                <a:gd name="connsiteY10" fmla="*/ 14880 h 21600"/>
                <a:gd name="connsiteX11" fmla="*/ 21600 w 21600"/>
                <a:gd name="connsiteY11" fmla="*/ 21600 h 21600"/>
                <a:gd name="connsiteX0" fmla="*/ 0 w 21600"/>
                <a:gd name="connsiteY0" fmla="*/ 0 h 21600"/>
                <a:gd name="connsiteX1" fmla="*/ 2814 w 21600"/>
                <a:gd name="connsiteY1" fmla="*/ 2496 h 21600"/>
                <a:gd name="connsiteX2" fmla="*/ 8855 w 21600"/>
                <a:gd name="connsiteY2" fmla="*/ 13632 h 21600"/>
                <a:gd name="connsiteX3" fmla="*/ 10014 w 21600"/>
                <a:gd name="connsiteY3" fmla="*/ 6528 h 21600"/>
                <a:gd name="connsiteX4" fmla="*/ 11338 w 21600"/>
                <a:gd name="connsiteY4" fmla="*/ 9120 h 21600"/>
                <a:gd name="connsiteX5" fmla="*/ 12497 w 21600"/>
                <a:gd name="connsiteY5" fmla="*/ 2880 h 21600"/>
                <a:gd name="connsiteX6" fmla="*/ 14897 w 21600"/>
                <a:gd name="connsiteY6" fmla="*/ 10656 h 21600"/>
                <a:gd name="connsiteX7" fmla="*/ 15476 w 21600"/>
                <a:gd name="connsiteY7" fmla="*/ 8256 h 21600"/>
                <a:gd name="connsiteX8" fmla="*/ 18621 w 21600"/>
                <a:gd name="connsiteY8" fmla="*/ 17568 h 21600"/>
                <a:gd name="connsiteX9" fmla="*/ 19034 w 21600"/>
                <a:gd name="connsiteY9" fmla="*/ 14880 h 21600"/>
                <a:gd name="connsiteX10" fmla="*/ 21600 w 21600"/>
                <a:gd name="connsiteY10" fmla="*/ 21600 h 21600"/>
                <a:gd name="connsiteX0" fmla="*/ 0 w 21600"/>
                <a:gd name="connsiteY0" fmla="*/ 0 h 21600"/>
                <a:gd name="connsiteX1" fmla="*/ 8855 w 21600"/>
                <a:gd name="connsiteY1" fmla="*/ 13632 h 21600"/>
                <a:gd name="connsiteX2" fmla="*/ 10014 w 21600"/>
                <a:gd name="connsiteY2" fmla="*/ 6528 h 21600"/>
                <a:gd name="connsiteX3" fmla="*/ 11338 w 21600"/>
                <a:gd name="connsiteY3" fmla="*/ 9120 h 21600"/>
                <a:gd name="connsiteX4" fmla="*/ 12497 w 21600"/>
                <a:gd name="connsiteY4" fmla="*/ 2880 h 21600"/>
                <a:gd name="connsiteX5" fmla="*/ 14897 w 21600"/>
                <a:gd name="connsiteY5" fmla="*/ 10656 h 21600"/>
                <a:gd name="connsiteX6" fmla="*/ 15476 w 21600"/>
                <a:gd name="connsiteY6" fmla="*/ 8256 h 21600"/>
                <a:gd name="connsiteX7" fmla="*/ 18621 w 21600"/>
                <a:gd name="connsiteY7" fmla="*/ 17568 h 21600"/>
                <a:gd name="connsiteX8" fmla="*/ 19034 w 21600"/>
                <a:gd name="connsiteY8" fmla="*/ 14880 h 21600"/>
                <a:gd name="connsiteX9" fmla="*/ 21600 w 21600"/>
                <a:gd name="connsiteY9" fmla="*/ 21600 h 21600"/>
                <a:gd name="connsiteX0" fmla="*/ 0 w 21600"/>
                <a:gd name="connsiteY0" fmla="*/ 0 h 21600"/>
                <a:gd name="connsiteX1" fmla="*/ 8855 w 21600"/>
                <a:gd name="connsiteY1" fmla="*/ 13632 h 21600"/>
                <a:gd name="connsiteX2" fmla="*/ 11338 w 21600"/>
                <a:gd name="connsiteY2" fmla="*/ 9120 h 21600"/>
                <a:gd name="connsiteX3" fmla="*/ 12497 w 21600"/>
                <a:gd name="connsiteY3" fmla="*/ 2880 h 21600"/>
                <a:gd name="connsiteX4" fmla="*/ 14897 w 21600"/>
                <a:gd name="connsiteY4" fmla="*/ 10656 h 21600"/>
                <a:gd name="connsiteX5" fmla="*/ 15476 w 21600"/>
                <a:gd name="connsiteY5" fmla="*/ 8256 h 21600"/>
                <a:gd name="connsiteX6" fmla="*/ 18621 w 21600"/>
                <a:gd name="connsiteY6" fmla="*/ 17568 h 21600"/>
                <a:gd name="connsiteX7" fmla="*/ 19034 w 21600"/>
                <a:gd name="connsiteY7" fmla="*/ 14880 h 21600"/>
                <a:gd name="connsiteX8" fmla="*/ 21600 w 21600"/>
                <a:gd name="connsiteY8" fmla="*/ 21600 h 21600"/>
                <a:gd name="connsiteX0" fmla="*/ 0 w 21600"/>
                <a:gd name="connsiteY0" fmla="*/ 0 h 21600"/>
                <a:gd name="connsiteX1" fmla="*/ 8855 w 21600"/>
                <a:gd name="connsiteY1" fmla="*/ 13632 h 21600"/>
                <a:gd name="connsiteX2" fmla="*/ 12497 w 21600"/>
                <a:gd name="connsiteY2" fmla="*/ 2880 h 21600"/>
                <a:gd name="connsiteX3" fmla="*/ 14897 w 21600"/>
                <a:gd name="connsiteY3" fmla="*/ 10656 h 21600"/>
                <a:gd name="connsiteX4" fmla="*/ 15476 w 21600"/>
                <a:gd name="connsiteY4" fmla="*/ 8256 h 21600"/>
                <a:gd name="connsiteX5" fmla="*/ 18621 w 21600"/>
                <a:gd name="connsiteY5" fmla="*/ 17568 h 21600"/>
                <a:gd name="connsiteX6" fmla="*/ 19034 w 21600"/>
                <a:gd name="connsiteY6" fmla="*/ 14880 h 21600"/>
                <a:gd name="connsiteX7" fmla="*/ 21600 w 21600"/>
                <a:gd name="connsiteY7" fmla="*/ 21600 h 21600"/>
                <a:gd name="connsiteX0" fmla="*/ 0 w 15965"/>
                <a:gd name="connsiteY0" fmla="*/ 0 h 20463"/>
                <a:gd name="connsiteX1" fmla="*/ 3220 w 15965"/>
                <a:gd name="connsiteY1" fmla="*/ 12495 h 20463"/>
                <a:gd name="connsiteX2" fmla="*/ 6862 w 15965"/>
                <a:gd name="connsiteY2" fmla="*/ 1743 h 20463"/>
                <a:gd name="connsiteX3" fmla="*/ 9262 w 15965"/>
                <a:gd name="connsiteY3" fmla="*/ 9519 h 20463"/>
                <a:gd name="connsiteX4" fmla="*/ 9841 w 15965"/>
                <a:gd name="connsiteY4" fmla="*/ 7119 h 20463"/>
                <a:gd name="connsiteX5" fmla="*/ 12986 w 15965"/>
                <a:gd name="connsiteY5" fmla="*/ 16431 h 20463"/>
                <a:gd name="connsiteX6" fmla="*/ 13399 w 15965"/>
                <a:gd name="connsiteY6" fmla="*/ 13743 h 20463"/>
                <a:gd name="connsiteX7" fmla="*/ 15965 w 15965"/>
                <a:gd name="connsiteY7" fmla="*/ 20463 h 20463"/>
                <a:gd name="connsiteX0" fmla="*/ 0 w 15965"/>
                <a:gd name="connsiteY0" fmla="*/ 0 h 20463"/>
                <a:gd name="connsiteX1" fmla="*/ 3220 w 15965"/>
                <a:gd name="connsiteY1" fmla="*/ 12495 h 20463"/>
                <a:gd name="connsiteX2" fmla="*/ 6862 w 15965"/>
                <a:gd name="connsiteY2" fmla="*/ 1743 h 20463"/>
                <a:gd name="connsiteX3" fmla="*/ 9262 w 15965"/>
                <a:gd name="connsiteY3" fmla="*/ 9519 h 20463"/>
                <a:gd name="connsiteX4" fmla="*/ 12986 w 15965"/>
                <a:gd name="connsiteY4" fmla="*/ 16431 h 20463"/>
                <a:gd name="connsiteX5" fmla="*/ 13399 w 15965"/>
                <a:gd name="connsiteY5" fmla="*/ 13743 h 20463"/>
                <a:gd name="connsiteX6" fmla="*/ 15965 w 15965"/>
                <a:gd name="connsiteY6" fmla="*/ 20463 h 20463"/>
                <a:gd name="connsiteX0" fmla="*/ 0 w 15965"/>
                <a:gd name="connsiteY0" fmla="*/ 0 h 20463"/>
                <a:gd name="connsiteX1" fmla="*/ 3220 w 15965"/>
                <a:gd name="connsiteY1" fmla="*/ 12495 h 20463"/>
                <a:gd name="connsiteX2" fmla="*/ 6862 w 15965"/>
                <a:gd name="connsiteY2" fmla="*/ 1743 h 20463"/>
                <a:gd name="connsiteX3" fmla="*/ 9262 w 15965"/>
                <a:gd name="connsiteY3" fmla="*/ 9519 h 20463"/>
                <a:gd name="connsiteX4" fmla="*/ 12986 w 15965"/>
                <a:gd name="connsiteY4" fmla="*/ 16431 h 20463"/>
                <a:gd name="connsiteX5" fmla="*/ 14087 w 15965"/>
                <a:gd name="connsiteY5" fmla="*/ 4547 h 20463"/>
                <a:gd name="connsiteX6" fmla="*/ 15965 w 15965"/>
                <a:gd name="connsiteY6" fmla="*/ 20463 h 20463"/>
                <a:gd name="connsiteX0" fmla="*/ 0 w 15965"/>
                <a:gd name="connsiteY0" fmla="*/ 0 h 20463"/>
                <a:gd name="connsiteX1" fmla="*/ 3220 w 15965"/>
                <a:gd name="connsiteY1" fmla="*/ 12495 h 20463"/>
                <a:gd name="connsiteX2" fmla="*/ 6862 w 15965"/>
                <a:gd name="connsiteY2" fmla="*/ 1743 h 20463"/>
                <a:gd name="connsiteX3" fmla="*/ 9262 w 15965"/>
                <a:gd name="connsiteY3" fmla="*/ 9519 h 20463"/>
                <a:gd name="connsiteX4" fmla="*/ 11269 w 15965"/>
                <a:gd name="connsiteY4" fmla="*/ 12505 h 20463"/>
                <a:gd name="connsiteX5" fmla="*/ 14087 w 15965"/>
                <a:gd name="connsiteY5" fmla="*/ 4547 h 20463"/>
                <a:gd name="connsiteX6" fmla="*/ 15965 w 15965"/>
                <a:gd name="connsiteY6" fmla="*/ 20463 h 20463"/>
                <a:gd name="connsiteX0" fmla="*/ 0 w 15965"/>
                <a:gd name="connsiteY0" fmla="*/ 0 h 20463"/>
                <a:gd name="connsiteX1" fmla="*/ 3220 w 15965"/>
                <a:gd name="connsiteY1" fmla="*/ 12495 h 20463"/>
                <a:gd name="connsiteX2" fmla="*/ 6862 w 15965"/>
                <a:gd name="connsiteY2" fmla="*/ 1743 h 20463"/>
                <a:gd name="connsiteX3" fmla="*/ 11269 w 15965"/>
                <a:gd name="connsiteY3" fmla="*/ 12505 h 20463"/>
                <a:gd name="connsiteX4" fmla="*/ 14087 w 15965"/>
                <a:gd name="connsiteY4" fmla="*/ 4547 h 20463"/>
                <a:gd name="connsiteX5" fmla="*/ 15965 w 15965"/>
                <a:gd name="connsiteY5" fmla="*/ 20463 h 20463"/>
                <a:gd name="connsiteX0" fmla="*/ 0 w 15965"/>
                <a:gd name="connsiteY0" fmla="*/ 0 h 12505"/>
                <a:gd name="connsiteX1" fmla="*/ 3220 w 15965"/>
                <a:gd name="connsiteY1" fmla="*/ 12495 h 12505"/>
                <a:gd name="connsiteX2" fmla="*/ 6862 w 15965"/>
                <a:gd name="connsiteY2" fmla="*/ 1743 h 12505"/>
                <a:gd name="connsiteX3" fmla="*/ 11269 w 15965"/>
                <a:gd name="connsiteY3" fmla="*/ 12505 h 12505"/>
                <a:gd name="connsiteX4" fmla="*/ 14087 w 15965"/>
                <a:gd name="connsiteY4" fmla="*/ 4547 h 12505"/>
                <a:gd name="connsiteX5" fmla="*/ 15965 w 15965"/>
                <a:gd name="connsiteY5" fmla="*/ 11368 h 12505"/>
                <a:gd name="connsiteX0" fmla="*/ 0 w 15965"/>
                <a:gd name="connsiteY0" fmla="*/ 0 h 12505"/>
                <a:gd name="connsiteX1" fmla="*/ 3220 w 15965"/>
                <a:gd name="connsiteY1" fmla="*/ 12495 h 12505"/>
                <a:gd name="connsiteX2" fmla="*/ 6862 w 15965"/>
                <a:gd name="connsiteY2" fmla="*/ 1743 h 12505"/>
                <a:gd name="connsiteX3" fmla="*/ 9391 w 15965"/>
                <a:gd name="connsiteY3" fmla="*/ 12505 h 12505"/>
                <a:gd name="connsiteX4" fmla="*/ 14087 w 15965"/>
                <a:gd name="connsiteY4" fmla="*/ 4547 h 12505"/>
                <a:gd name="connsiteX5" fmla="*/ 15965 w 15965"/>
                <a:gd name="connsiteY5" fmla="*/ 11368 h 12505"/>
                <a:gd name="connsiteX0" fmla="*/ 0 w 15965"/>
                <a:gd name="connsiteY0" fmla="*/ 0 h 12505"/>
                <a:gd name="connsiteX1" fmla="*/ 3220 w 15965"/>
                <a:gd name="connsiteY1" fmla="*/ 12495 h 12505"/>
                <a:gd name="connsiteX2" fmla="*/ 6862 w 15965"/>
                <a:gd name="connsiteY2" fmla="*/ 1743 h 12505"/>
                <a:gd name="connsiteX3" fmla="*/ 9391 w 15965"/>
                <a:gd name="connsiteY3" fmla="*/ 12505 h 12505"/>
                <a:gd name="connsiteX4" fmla="*/ 12209 w 15965"/>
                <a:gd name="connsiteY4" fmla="*/ 3411 h 12505"/>
                <a:gd name="connsiteX5" fmla="*/ 15965 w 15965"/>
                <a:gd name="connsiteY5" fmla="*/ 11368 h 12505"/>
                <a:gd name="connsiteX0" fmla="*/ 0 w 14087"/>
                <a:gd name="connsiteY0" fmla="*/ 0 h 12505"/>
                <a:gd name="connsiteX1" fmla="*/ 3220 w 14087"/>
                <a:gd name="connsiteY1" fmla="*/ 12495 h 12505"/>
                <a:gd name="connsiteX2" fmla="*/ 6862 w 14087"/>
                <a:gd name="connsiteY2" fmla="*/ 1743 h 12505"/>
                <a:gd name="connsiteX3" fmla="*/ 9391 w 14087"/>
                <a:gd name="connsiteY3" fmla="*/ 12505 h 12505"/>
                <a:gd name="connsiteX4" fmla="*/ 12209 w 14087"/>
                <a:gd name="connsiteY4" fmla="*/ 3411 h 12505"/>
                <a:gd name="connsiteX5" fmla="*/ 14087 w 14087"/>
                <a:gd name="connsiteY5" fmla="*/ 9095 h 12505"/>
                <a:gd name="connsiteX0" fmla="*/ 0 w 14087"/>
                <a:gd name="connsiteY0" fmla="*/ 0 h 12505"/>
                <a:gd name="connsiteX1" fmla="*/ 3220 w 14087"/>
                <a:gd name="connsiteY1" fmla="*/ 12495 h 12505"/>
                <a:gd name="connsiteX2" fmla="*/ 6862 w 14087"/>
                <a:gd name="connsiteY2" fmla="*/ 1743 h 12505"/>
                <a:gd name="connsiteX3" fmla="*/ 9391 w 14087"/>
                <a:gd name="connsiteY3" fmla="*/ 12505 h 12505"/>
                <a:gd name="connsiteX4" fmla="*/ 11863 w 14087"/>
                <a:gd name="connsiteY4" fmla="*/ 5772 h 12505"/>
                <a:gd name="connsiteX5" fmla="*/ 14087 w 14087"/>
                <a:gd name="connsiteY5" fmla="*/ 9095 h 12505"/>
                <a:gd name="connsiteX0" fmla="*/ 0 w 13346"/>
                <a:gd name="connsiteY0" fmla="*/ 0 h 12505"/>
                <a:gd name="connsiteX1" fmla="*/ 3220 w 13346"/>
                <a:gd name="connsiteY1" fmla="*/ 12495 h 12505"/>
                <a:gd name="connsiteX2" fmla="*/ 6862 w 13346"/>
                <a:gd name="connsiteY2" fmla="*/ 1743 h 12505"/>
                <a:gd name="connsiteX3" fmla="*/ 9391 w 13346"/>
                <a:gd name="connsiteY3" fmla="*/ 12505 h 12505"/>
                <a:gd name="connsiteX4" fmla="*/ 11863 w 13346"/>
                <a:gd name="connsiteY4" fmla="*/ 5772 h 12505"/>
                <a:gd name="connsiteX5" fmla="*/ 13346 w 13346"/>
                <a:gd name="connsiteY5" fmla="*/ 9619 h 12505"/>
                <a:gd name="connsiteX0" fmla="*/ 0 w 13346"/>
                <a:gd name="connsiteY0" fmla="*/ 0 h 12495"/>
                <a:gd name="connsiteX1" fmla="*/ 3220 w 13346"/>
                <a:gd name="connsiteY1" fmla="*/ 12495 h 12495"/>
                <a:gd name="connsiteX2" fmla="*/ 6862 w 13346"/>
                <a:gd name="connsiteY2" fmla="*/ 1743 h 12495"/>
                <a:gd name="connsiteX3" fmla="*/ 9638 w 13346"/>
                <a:gd name="connsiteY3" fmla="*/ 11543 h 12495"/>
                <a:gd name="connsiteX4" fmla="*/ 11863 w 13346"/>
                <a:gd name="connsiteY4" fmla="*/ 5772 h 12495"/>
                <a:gd name="connsiteX5" fmla="*/ 13346 w 13346"/>
                <a:gd name="connsiteY5" fmla="*/ 9619 h 12495"/>
                <a:gd name="connsiteX0" fmla="*/ 0 w 14681"/>
                <a:gd name="connsiteY0" fmla="*/ 0 h 12495"/>
                <a:gd name="connsiteX1" fmla="*/ 4555 w 14681"/>
                <a:gd name="connsiteY1" fmla="*/ 12495 h 12495"/>
                <a:gd name="connsiteX2" fmla="*/ 8197 w 14681"/>
                <a:gd name="connsiteY2" fmla="*/ 1743 h 12495"/>
                <a:gd name="connsiteX3" fmla="*/ 10973 w 14681"/>
                <a:gd name="connsiteY3" fmla="*/ 11543 h 12495"/>
                <a:gd name="connsiteX4" fmla="*/ 13198 w 14681"/>
                <a:gd name="connsiteY4" fmla="*/ 5772 h 12495"/>
                <a:gd name="connsiteX5" fmla="*/ 14681 w 14681"/>
                <a:gd name="connsiteY5" fmla="*/ 9619 h 1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1" h="12495">
                  <a:moveTo>
                    <a:pt x="0" y="0"/>
                  </a:moveTo>
                  <a:lnTo>
                    <a:pt x="4555" y="12495"/>
                  </a:lnTo>
                  <a:lnTo>
                    <a:pt x="8197" y="1743"/>
                  </a:lnTo>
                  <a:lnTo>
                    <a:pt x="10973" y="11543"/>
                  </a:lnTo>
                  <a:cubicBezTo>
                    <a:pt x="11111" y="10647"/>
                    <a:pt x="13060" y="6668"/>
                    <a:pt x="13198" y="5772"/>
                  </a:cubicBezTo>
                  <a:lnTo>
                    <a:pt x="14681" y="9619"/>
                  </a:lnTo>
                </a:path>
              </a:pathLst>
            </a:custGeom>
            <a:noFill/>
            <a:ln w="50800">
              <a:solidFill>
                <a:srgbClr val="001445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63499" dir="4200005" algn="ctr" rotWithShape="0">
                <a:schemeClr val="bg2">
                  <a:alpha val="3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28" name="AutoShape 5"/>
            <p:cNvSpPr>
              <a:spLocks/>
            </p:cNvSpPr>
            <p:nvPr/>
          </p:nvSpPr>
          <p:spPr bwMode="auto">
            <a:xfrm>
              <a:off x="6705600" y="2971800"/>
              <a:ext cx="609611" cy="838196"/>
            </a:xfrm>
            <a:custGeom>
              <a:avLst/>
              <a:gdLst>
                <a:gd name="connsiteX0" fmla="*/ 0 w 21600"/>
                <a:gd name="connsiteY0" fmla="*/ 0 h 21600"/>
                <a:gd name="connsiteX1" fmla="*/ 2234 w 21600"/>
                <a:gd name="connsiteY1" fmla="*/ 5088 h 21600"/>
                <a:gd name="connsiteX2" fmla="*/ 2814 w 21600"/>
                <a:gd name="connsiteY2" fmla="*/ 2496 h 21600"/>
                <a:gd name="connsiteX3" fmla="*/ 5710 w 21600"/>
                <a:gd name="connsiteY3" fmla="*/ 9600 h 21600"/>
                <a:gd name="connsiteX4" fmla="*/ 8855 w 21600"/>
                <a:gd name="connsiteY4" fmla="*/ 13632 h 21600"/>
                <a:gd name="connsiteX5" fmla="*/ 10014 w 21600"/>
                <a:gd name="connsiteY5" fmla="*/ 6528 h 21600"/>
                <a:gd name="connsiteX6" fmla="*/ 11338 w 21600"/>
                <a:gd name="connsiteY6" fmla="*/ 9120 h 21600"/>
                <a:gd name="connsiteX7" fmla="*/ 12497 w 21600"/>
                <a:gd name="connsiteY7" fmla="*/ 2880 h 21600"/>
                <a:gd name="connsiteX8" fmla="*/ 14897 w 21600"/>
                <a:gd name="connsiteY8" fmla="*/ 10656 h 21600"/>
                <a:gd name="connsiteX9" fmla="*/ 15476 w 21600"/>
                <a:gd name="connsiteY9" fmla="*/ 8256 h 21600"/>
                <a:gd name="connsiteX10" fmla="*/ 18621 w 21600"/>
                <a:gd name="connsiteY10" fmla="*/ 17568 h 21600"/>
                <a:gd name="connsiteX11" fmla="*/ 19034 w 21600"/>
                <a:gd name="connsiteY11" fmla="*/ 14880 h 21600"/>
                <a:gd name="connsiteX12" fmla="*/ 21600 w 21600"/>
                <a:gd name="connsiteY12" fmla="*/ 21600 h 21600"/>
                <a:gd name="connsiteX0" fmla="*/ 0 w 21600"/>
                <a:gd name="connsiteY0" fmla="*/ 0 h 21600"/>
                <a:gd name="connsiteX1" fmla="*/ 2234 w 21600"/>
                <a:gd name="connsiteY1" fmla="*/ 5088 h 21600"/>
                <a:gd name="connsiteX2" fmla="*/ 2814 w 21600"/>
                <a:gd name="connsiteY2" fmla="*/ 2496 h 21600"/>
                <a:gd name="connsiteX3" fmla="*/ 8855 w 21600"/>
                <a:gd name="connsiteY3" fmla="*/ 13632 h 21600"/>
                <a:gd name="connsiteX4" fmla="*/ 10014 w 21600"/>
                <a:gd name="connsiteY4" fmla="*/ 6528 h 21600"/>
                <a:gd name="connsiteX5" fmla="*/ 11338 w 21600"/>
                <a:gd name="connsiteY5" fmla="*/ 9120 h 21600"/>
                <a:gd name="connsiteX6" fmla="*/ 12497 w 21600"/>
                <a:gd name="connsiteY6" fmla="*/ 2880 h 21600"/>
                <a:gd name="connsiteX7" fmla="*/ 14897 w 21600"/>
                <a:gd name="connsiteY7" fmla="*/ 10656 h 21600"/>
                <a:gd name="connsiteX8" fmla="*/ 15476 w 21600"/>
                <a:gd name="connsiteY8" fmla="*/ 8256 h 21600"/>
                <a:gd name="connsiteX9" fmla="*/ 18621 w 21600"/>
                <a:gd name="connsiteY9" fmla="*/ 17568 h 21600"/>
                <a:gd name="connsiteX10" fmla="*/ 19034 w 21600"/>
                <a:gd name="connsiteY10" fmla="*/ 14880 h 21600"/>
                <a:gd name="connsiteX11" fmla="*/ 21600 w 21600"/>
                <a:gd name="connsiteY11" fmla="*/ 21600 h 21600"/>
                <a:gd name="connsiteX0" fmla="*/ 0 w 21600"/>
                <a:gd name="connsiteY0" fmla="*/ 0 h 21600"/>
                <a:gd name="connsiteX1" fmla="*/ 2814 w 21600"/>
                <a:gd name="connsiteY1" fmla="*/ 2496 h 21600"/>
                <a:gd name="connsiteX2" fmla="*/ 8855 w 21600"/>
                <a:gd name="connsiteY2" fmla="*/ 13632 h 21600"/>
                <a:gd name="connsiteX3" fmla="*/ 10014 w 21600"/>
                <a:gd name="connsiteY3" fmla="*/ 6528 h 21600"/>
                <a:gd name="connsiteX4" fmla="*/ 11338 w 21600"/>
                <a:gd name="connsiteY4" fmla="*/ 9120 h 21600"/>
                <a:gd name="connsiteX5" fmla="*/ 12497 w 21600"/>
                <a:gd name="connsiteY5" fmla="*/ 2880 h 21600"/>
                <a:gd name="connsiteX6" fmla="*/ 14897 w 21600"/>
                <a:gd name="connsiteY6" fmla="*/ 10656 h 21600"/>
                <a:gd name="connsiteX7" fmla="*/ 15476 w 21600"/>
                <a:gd name="connsiteY7" fmla="*/ 8256 h 21600"/>
                <a:gd name="connsiteX8" fmla="*/ 18621 w 21600"/>
                <a:gd name="connsiteY8" fmla="*/ 17568 h 21600"/>
                <a:gd name="connsiteX9" fmla="*/ 19034 w 21600"/>
                <a:gd name="connsiteY9" fmla="*/ 14880 h 21600"/>
                <a:gd name="connsiteX10" fmla="*/ 21600 w 21600"/>
                <a:gd name="connsiteY10" fmla="*/ 21600 h 21600"/>
                <a:gd name="connsiteX0" fmla="*/ 0 w 21600"/>
                <a:gd name="connsiteY0" fmla="*/ 0 h 21600"/>
                <a:gd name="connsiteX1" fmla="*/ 8855 w 21600"/>
                <a:gd name="connsiteY1" fmla="*/ 13632 h 21600"/>
                <a:gd name="connsiteX2" fmla="*/ 10014 w 21600"/>
                <a:gd name="connsiteY2" fmla="*/ 6528 h 21600"/>
                <a:gd name="connsiteX3" fmla="*/ 11338 w 21600"/>
                <a:gd name="connsiteY3" fmla="*/ 9120 h 21600"/>
                <a:gd name="connsiteX4" fmla="*/ 12497 w 21600"/>
                <a:gd name="connsiteY4" fmla="*/ 2880 h 21600"/>
                <a:gd name="connsiteX5" fmla="*/ 14897 w 21600"/>
                <a:gd name="connsiteY5" fmla="*/ 10656 h 21600"/>
                <a:gd name="connsiteX6" fmla="*/ 15476 w 21600"/>
                <a:gd name="connsiteY6" fmla="*/ 8256 h 21600"/>
                <a:gd name="connsiteX7" fmla="*/ 18621 w 21600"/>
                <a:gd name="connsiteY7" fmla="*/ 17568 h 21600"/>
                <a:gd name="connsiteX8" fmla="*/ 19034 w 21600"/>
                <a:gd name="connsiteY8" fmla="*/ 14880 h 21600"/>
                <a:gd name="connsiteX9" fmla="*/ 21600 w 21600"/>
                <a:gd name="connsiteY9" fmla="*/ 21600 h 21600"/>
                <a:gd name="connsiteX0" fmla="*/ 0 w 21600"/>
                <a:gd name="connsiteY0" fmla="*/ 0 h 21600"/>
                <a:gd name="connsiteX1" fmla="*/ 8855 w 21600"/>
                <a:gd name="connsiteY1" fmla="*/ 13632 h 21600"/>
                <a:gd name="connsiteX2" fmla="*/ 11338 w 21600"/>
                <a:gd name="connsiteY2" fmla="*/ 9120 h 21600"/>
                <a:gd name="connsiteX3" fmla="*/ 12497 w 21600"/>
                <a:gd name="connsiteY3" fmla="*/ 2880 h 21600"/>
                <a:gd name="connsiteX4" fmla="*/ 14897 w 21600"/>
                <a:gd name="connsiteY4" fmla="*/ 10656 h 21600"/>
                <a:gd name="connsiteX5" fmla="*/ 15476 w 21600"/>
                <a:gd name="connsiteY5" fmla="*/ 8256 h 21600"/>
                <a:gd name="connsiteX6" fmla="*/ 18621 w 21600"/>
                <a:gd name="connsiteY6" fmla="*/ 17568 h 21600"/>
                <a:gd name="connsiteX7" fmla="*/ 19034 w 21600"/>
                <a:gd name="connsiteY7" fmla="*/ 14880 h 21600"/>
                <a:gd name="connsiteX8" fmla="*/ 21600 w 21600"/>
                <a:gd name="connsiteY8" fmla="*/ 21600 h 21600"/>
                <a:gd name="connsiteX0" fmla="*/ 0 w 21600"/>
                <a:gd name="connsiteY0" fmla="*/ 0 h 21600"/>
                <a:gd name="connsiteX1" fmla="*/ 8855 w 21600"/>
                <a:gd name="connsiteY1" fmla="*/ 13632 h 21600"/>
                <a:gd name="connsiteX2" fmla="*/ 12497 w 21600"/>
                <a:gd name="connsiteY2" fmla="*/ 2880 h 21600"/>
                <a:gd name="connsiteX3" fmla="*/ 14897 w 21600"/>
                <a:gd name="connsiteY3" fmla="*/ 10656 h 21600"/>
                <a:gd name="connsiteX4" fmla="*/ 15476 w 21600"/>
                <a:gd name="connsiteY4" fmla="*/ 8256 h 21600"/>
                <a:gd name="connsiteX5" fmla="*/ 18621 w 21600"/>
                <a:gd name="connsiteY5" fmla="*/ 17568 h 21600"/>
                <a:gd name="connsiteX6" fmla="*/ 19034 w 21600"/>
                <a:gd name="connsiteY6" fmla="*/ 14880 h 21600"/>
                <a:gd name="connsiteX7" fmla="*/ 21600 w 21600"/>
                <a:gd name="connsiteY7" fmla="*/ 21600 h 21600"/>
                <a:gd name="connsiteX0" fmla="*/ 0 w 15965"/>
                <a:gd name="connsiteY0" fmla="*/ 0 h 20463"/>
                <a:gd name="connsiteX1" fmla="*/ 3220 w 15965"/>
                <a:gd name="connsiteY1" fmla="*/ 12495 h 20463"/>
                <a:gd name="connsiteX2" fmla="*/ 6862 w 15965"/>
                <a:gd name="connsiteY2" fmla="*/ 1743 h 20463"/>
                <a:gd name="connsiteX3" fmla="*/ 9262 w 15965"/>
                <a:gd name="connsiteY3" fmla="*/ 9519 h 20463"/>
                <a:gd name="connsiteX4" fmla="*/ 9841 w 15965"/>
                <a:gd name="connsiteY4" fmla="*/ 7119 h 20463"/>
                <a:gd name="connsiteX5" fmla="*/ 12986 w 15965"/>
                <a:gd name="connsiteY5" fmla="*/ 16431 h 20463"/>
                <a:gd name="connsiteX6" fmla="*/ 13399 w 15965"/>
                <a:gd name="connsiteY6" fmla="*/ 13743 h 20463"/>
                <a:gd name="connsiteX7" fmla="*/ 15965 w 15965"/>
                <a:gd name="connsiteY7" fmla="*/ 20463 h 20463"/>
                <a:gd name="connsiteX0" fmla="*/ 0 w 15965"/>
                <a:gd name="connsiteY0" fmla="*/ 0 h 20463"/>
                <a:gd name="connsiteX1" fmla="*/ 3220 w 15965"/>
                <a:gd name="connsiteY1" fmla="*/ 12495 h 20463"/>
                <a:gd name="connsiteX2" fmla="*/ 6862 w 15965"/>
                <a:gd name="connsiteY2" fmla="*/ 1743 h 20463"/>
                <a:gd name="connsiteX3" fmla="*/ 9262 w 15965"/>
                <a:gd name="connsiteY3" fmla="*/ 9519 h 20463"/>
                <a:gd name="connsiteX4" fmla="*/ 12986 w 15965"/>
                <a:gd name="connsiteY4" fmla="*/ 16431 h 20463"/>
                <a:gd name="connsiteX5" fmla="*/ 13399 w 15965"/>
                <a:gd name="connsiteY5" fmla="*/ 13743 h 20463"/>
                <a:gd name="connsiteX6" fmla="*/ 15965 w 15965"/>
                <a:gd name="connsiteY6" fmla="*/ 20463 h 20463"/>
                <a:gd name="connsiteX0" fmla="*/ 0 w 15965"/>
                <a:gd name="connsiteY0" fmla="*/ 0 h 20463"/>
                <a:gd name="connsiteX1" fmla="*/ 3220 w 15965"/>
                <a:gd name="connsiteY1" fmla="*/ 12495 h 20463"/>
                <a:gd name="connsiteX2" fmla="*/ 6862 w 15965"/>
                <a:gd name="connsiteY2" fmla="*/ 1743 h 20463"/>
                <a:gd name="connsiteX3" fmla="*/ 9262 w 15965"/>
                <a:gd name="connsiteY3" fmla="*/ 9519 h 20463"/>
                <a:gd name="connsiteX4" fmla="*/ 12986 w 15965"/>
                <a:gd name="connsiteY4" fmla="*/ 16431 h 20463"/>
                <a:gd name="connsiteX5" fmla="*/ 14087 w 15965"/>
                <a:gd name="connsiteY5" fmla="*/ 4547 h 20463"/>
                <a:gd name="connsiteX6" fmla="*/ 15965 w 15965"/>
                <a:gd name="connsiteY6" fmla="*/ 20463 h 20463"/>
                <a:gd name="connsiteX0" fmla="*/ 0 w 15965"/>
                <a:gd name="connsiteY0" fmla="*/ 0 h 20463"/>
                <a:gd name="connsiteX1" fmla="*/ 3220 w 15965"/>
                <a:gd name="connsiteY1" fmla="*/ 12495 h 20463"/>
                <a:gd name="connsiteX2" fmla="*/ 6862 w 15965"/>
                <a:gd name="connsiteY2" fmla="*/ 1743 h 20463"/>
                <a:gd name="connsiteX3" fmla="*/ 9262 w 15965"/>
                <a:gd name="connsiteY3" fmla="*/ 9519 h 20463"/>
                <a:gd name="connsiteX4" fmla="*/ 11269 w 15965"/>
                <a:gd name="connsiteY4" fmla="*/ 12505 h 20463"/>
                <a:gd name="connsiteX5" fmla="*/ 14087 w 15965"/>
                <a:gd name="connsiteY5" fmla="*/ 4547 h 20463"/>
                <a:gd name="connsiteX6" fmla="*/ 15965 w 15965"/>
                <a:gd name="connsiteY6" fmla="*/ 20463 h 20463"/>
                <a:gd name="connsiteX0" fmla="*/ 0 w 15965"/>
                <a:gd name="connsiteY0" fmla="*/ 0 h 20463"/>
                <a:gd name="connsiteX1" fmla="*/ 3220 w 15965"/>
                <a:gd name="connsiteY1" fmla="*/ 12495 h 20463"/>
                <a:gd name="connsiteX2" fmla="*/ 6862 w 15965"/>
                <a:gd name="connsiteY2" fmla="*/ 1743 h 20463"/>
                <a:gd name="connsiteX3" fmla="*/ 11269 w 15965"/>
                <a:gd name="connsiteY3" fmla="*/ 12505 h 20463"/>
                <a:gd name="connsiteX4" fmla="*/ 14087 w 15965"/>
                <a:gd name="connsiteY4" fmla="*/ 4547 h 20463"/>
                <a:gd name="connsiteX5" fmla="*/ 15965 w 15965"/>
                <a:gd name="connsiteY5" fmla="*/ 20463 h 20463"/>
                <a:gd name="connsiteX0" fmla="*/ 0 w 15965"/>
                <a:gd name="connsiteY0" fmla="*/ 0 h 12505"/>
                <a:gd name="connsiteX1" fmla="*/ 3220 w 15965"/>
                <a:gd name="connsiteY1" fmla="*/ 12495 h 12505"/>
                <a:gd name="connsiteX2" fmla="*/ 6862 w 15965"/>
                <a:gd name="connsiteY2" fmla="*/ 1743 h 12505"/>
                <a:gd name="connsiteX3" fmla="*/ 11269 w 15965"/>
                <a:gd name="connsiteY3" fmla="*/ 12505 h 12505"/>
                <a:gd name="connsiteX4" fmla="*/ 14087 w 15965"/>
                <a:gd name="connsiteY4" fmla="*/ 4547 h 12505"/>
                <a:gd name="connsiteX5" fmla="*/ 15965 w 15965"/>
                <a:gd name="connsiteY5" fmla="*/ 11368 h 12505"/>
                <a:gd name="connsiteX0" fmla="*/ 0 w 15965"/>
                <a:gd name="connsiteY0" fmla="*/ 0 h 12505"/>
                <a:gd name="connsiteX1" fmla="*/ 3220 w 15965"/>
                <a:gd name="connsiteY1" fmla="*/ 12495 h 12505"/>
                <a:gd name="connsiteX2" fmla="*/ 6862 w 15965"/>
                <a:gd name="connsiteY2" fmla="*/ 1743 h 12505"/>
                <a:gd name="connsiteX3" fmla="*/ 9391 w 15965"/>
                <a:gd name="connsiteY3" fmla="*/ 12505 h 12505"/>
                <a:gd name="connsiteX4" fmla="*/ 14087 w 15965"/>
                <a:gd name="connsiteY4" fmla="*/ 4547 h 12505"/>
                <a:gd name="connsiteX5" fmla="*/ 15965 w 15965"/>
                <a:gd name="connsiteY5" fmla="*/ 11368 h 12505"/>
                <a:gd name="connsiteX0" fmla="*/ 0 w 15965"/>
                <a:gd name="connsiteY0" fmla="*/ 0 h 12505"/>
                <a:gd name="connsiteX1" fmla="*/ 3220 w 15965"/>
                <a:gd name="connsiteY1" fmla="*/ 12495 h 12505"/>
                <a:gd name="connsiteX2" fmla="*/ 6862 w 15965"/>
                <a:gd name="connsiteY2" fmla="*/ 1743 h 12505"/>
                <a:gd name="connsiteX3" fmla="*/ 9391 w 15965"/>
                <a:gd name="connsiteY3" fmla="*/ 12505 h 12505"/>
                <a:gd name="connsiteX4" fmla="*/ 12209 w 15965"/>
                <a:gd name="connsiteY4" fmla="*/ 3411 h 12505"/>
                <a:gd name="connsiteX5" fmla="*/ 15965 w 15965"/>
                <a:gd name="connsiteY5" fmla="*/ 11368 h 12505"/>
                <a:gd name="connsiteX0" fmla="*/ 0 w 14087"/>
                <a:gd name="connsiteY0" fmla="*/ 0 h 12505"/>
                <a:gd name="connsiteX1" fmla="*/ 3220 w 14087"/>
                <a:gd name="connsiteY1" fmla="*/ 12495 h 12505"/>
                <a:gd name="connsiteX2" fmla="*/ 6862 w 14087"/>
                <a:gd name="connsiteY2" fmla="*/ 1743 h 12505"/>
                <a:gd name="connsiteX3" fmla="*/ 9391 w 14087"/>
                <a:gd name="connsiteY3" fmla="*/ 12505 h 12505"/>
                <a:gd name="connsiteX4" fmla="*/ 12209 w 14087"/>
                <a:gd name="connsiteY4" fmla="*/ 3411 h 12505"/>
                <a:gd name="connsiteX5" fmla="*/ 14087 w 14087"/>
                <a:gd name="connsiteY5" fmla="*/ 9095 h 12505"/>
                <a:gd name="connsiteX0" fmla="*/ 0 w 14087"/>
                <a:gd name="connsiteY0" fmla="*/ 0 h 12505"/>
                <a:gd name="connsiteX1" fmla="*/ 3220 w 14087"/>
                <a:gd name="connsiteY1" fmla="*/ 12495 h 12505"/>
                <a:gd name="connsiteX2" fmla="*/ 6862 w 14087"/>
                <a:gd name="connsiteY2" fmla="*/ 1743 h 12505"/>
                <a:gd name="connsiteX3" fmla="*/ 9391 w 14087"/>
                <a:gd name="connsiteY3" fmla="*/ 12505 h 12505"/>
                <a:gd name="connsiteX4" fmla="*/ 11863 w 14087"/>
                <a:gd name="connsiteY4" fmla="*/ 5772 h 12505"/>
                <a:gd name="connsiteX5" fmla="*/ 14087 w 14087"/>
                <a:gd name="connsiteY5" fmla="*/ 9095 h 12505"/>
                <a:gd name="connsiteX0" fmla="*/ 0 w 13346"/>
                <a:gd name="connsiteY0" fmla="*/ 0 h 12505"/>
                <a:gd name="connsiteX1" fmla="*/ 3220 w 13346"/>
                <a:gd name="connsiteY1" fmla="*/ 12495 h 12505"/>
                <a:gd name="connsiteX2" fmla="*/ 6862 w 13346"/>
                <a:gd name="connsiteY2" fmla="*/ 1743 h 12505"/>
                <a:gd name="connsiteX3" fmla="*/ 9391 w 13346"/>
                <a:gd name="connsiteY3" fmla="*/ 12505 h 12505"/>
                <a:gd name="connsiteX4" fmla="*/ 11863 w 13346"/>
                <a:gd name="connsiteY4" fmla="*/ 5772 h 12505"/>
                <a:gd name="connsiteX5" fmla="*/ 13346 w 13346"/>
                <a:gd name="connsiteY5" fmla="*/ 9619 h 12505"/>
                <a:gd name="connsiteX0" fmla="*/ 0 w 13346"/>
                <a:gd name="connsiteY0" fmla="*/ 0 h 12495"/>
                <a:gd name="connsiteX1" fmla="*/ 3220 w 13346"/>
                <a:gd name="connsiteY1" fmla="*/ 12495 h 12495"/>
                <a:gd name="connsiteX2" fmla="*/ 6862 w 13346"/>
                <a:gd name="connsiteY2" fmla="*/ 1743 h 12495"/>
                <a:gd name="connsiteX3" fmla="*/ 9638 w 13346"/>
                <a:gd name="connsiteY3" fmla="*/ 11543 h 12495"/>
                <a:gd name="connsiteX4" fmla="*/ 11863 w 13346"/>
                <a:gd name="connsiteY4" fmla="*/ 5772 h 12495"/>
                <a:gd name="connsiteX5" fmla="*/ 13346 w 13346"/>
                <a:gd name="connsiteY5" fmla="*/ 9619 h 12495"/>
                <a:gd name="connsiteX0" fmla="*/ 0 w 13346"/>
                <a:gd name="connsiteY0" fmla="*/ 0 h 12856"/>
                <a:gd name="connsiteX1" fmla="*/ 3220 w 13346"/>
                <a:gd name="connsiteY1" fmla="*/ 12495 h 12856"/>
                <a:gd name="connsiteX2" fmla="*/ 6862 w 13346"/>
                <a:gd name="connsiteY2" fmla="*/ 1743 h 12856"/>
                <a:gd name="connsiteX3" fmla="*/ 9638 w 13346"/>
                <a:gd name="connsiteY3" fmla="*/ 11543 h 12856"/>
                <a:gd name="connsiteX4" fmla="*/ 13346 w 13346"/>
                <a:gd name="connsiteY4" fmla="*/ 9619 h 12856"/>
                <a:gd name="connsiteX0" fmla="*/ 0 w 13346"/>
                <a:gd name="connsiteY0" fmla="*/ 0 h 12495"/>
                <a:gd name="connsiteX1" fmla="*/ 3220 w 13346"/>
                <a:gd name="connsiteY1" fmla="*/ 12495 h 12495"/>
                <a:gd name="connsiteX2" fmla="*/ 6862 w 13346"/>
                <a:gd name="connsiteY2" fmla="*/ 1743 h 12495"/>
                <a:gd name="connsiteX3" fmla="*/ 13346 w 13346"/>
                <a:gd name="connsiteY3" fmla="*/ 9619 h 12495"/>
                <a:gd name="connsiteX0" fmla="*/ 0 w 13346"/>
                <a:gd name="connsiteY0" fmla="*/ 0 h 12495"/>
                <a:gd name="connsiteX1" fmla="*/ 3220 w 13346"/>
                <a:gd name="connsiteY1" fmla="*/ 12495 h 12495"/>
                <a:gd name="connsiteX2" fmla="*/ 6673 w 13346"/>
                <a:gd name="connsiteY2" fmla="*/ 0 h 12495"/>
                <a:gd name="connsiteX3" fmla="*/ 13346 w 13346"/>
                <a:gd name="connsiteY3" fmla="*/ 9619 h 12495"/>
                <a:gd name="connsiteX0" fmla="*/ 0 w 10380"/>
                <a:gd name="connsiteY0" fmla="*/ 0 h 15391"/>
                <a:gd name="connsiteX1" fmla="*/ 3220 w 10380"/>
                <a:gd name="connsiteY1" fmla="*/ 12495 h 15391"/>
                <a:gd name="connsiteX2" fmla="*/ 6673 w 10380"/>
                <a:gd name="connsiteY2" fmla="*/ 0 h 15391"/>
                <a:gd name="connsiteX3" fmla="*/ 10380 w 10380"/>
                <a:gd name="connsiteY3" fmla="*/ 15391 h 15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80" h="15391">
                  <a:moveTo>
                    <a:pt x="0" y="0"/>
                  </a:moveTo>
                  <a:lnTo>
                    <a:pt x="3220" y="12495"/>
                  </a:lnTo>
                  <a:lnTo>
                    <a:pt x="6673" y="0"/>
                  </a:lnTo>
                  <a:lnTo>
                    <a:pt x="10380" y="15391"/>
                  </a:lnTo>
                </a:path>
              </a:pathLst>
            </a:custGeom>
            <a:noFill/>
            <a:ln w="50800">
              <a:solidFill>
                <a:srgbClr val="001445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63499" dir="4200005" algn="ctr" rotWithShape="0">
                <a:schemeClr val="bg2">
                  <a:alpha val="3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29" name="AutoShape 5"/>
            <p:cNvSpPr>
              <a:spLocks/>
            </p:cNvSpPr>
            <p:nvPr/>
          </p:nvSpPr>
          <p:spPr bwMode="auto">
            <a:xfrm>
              <a:off x="7315201" y="2971780"/>
              <a:ext cx="381002" cy="807423"/>
            </a:xfrm>
            <a:custGeom>
              <a:avLst/>
              <a:gdLst>
                <a:gd name="connsiteX0" fmla="*/ 0 w 21600"/>
                <a:gd name="connsiteY0" fmla="*/ 0 h 21600"/>
                <a:gd name="connsiteX1" fmla="*/ 2234 w 21600"/>
                <a:gd name="connsiteY1" fmla="*/ 5088 h 21600"/>
                <a:gd name="connsiteX2" fmla="*/ 2814 w 21600"/>
                <a:gd name="connsiteY2" fmla="*/ 2496 h 21600"/>
                <a:gd name="connsiteX3" fmla="*/ 5710 w 21600"/>
                <a:gd name="connsiteY3" fmla="*/ 9600 h 21600"/>
                <a:gd name="connsiteX4" fmla="*/ 8855 w 21600"/>
                <a:gd name="connsiteY4" fmla="*/ 13632 h 21600"/>
                <a:gd name="connsiteX5" fmla="*/ 10014 w 21600"/>
                <a:gd name="connsiteY5" fmla="*/ 6528 h 21600"/>
                <a:gd name="connsiteX6" fmla="*/ 11338 w 21600"/>
                <a:gd name="connsiteY6" fmla="*/ 9120 h 21600"/>
                <a:gd name="connsiteX7" fmla="*/ 12497 w 21600"/>
                <a:gd name="connsiteY7" fmla="*/ 2880 h 21600"/>
                <a:gd name="connsiteX8" fmla="*/ 14897 w 21600"/>
                <a:gd name="connsiteY8" fmla="*/ 10656 h 21600"/>
                <a:gd name="connsiteX9" fmla="*/ 15476 w 21600"/>
                <a:gd name="connsiteY9" fmla="*/ 8256 h 21600"/>
                <a:gd name="connsiteX10" fmla="*/ 18621 w 21600"/>
                <a:gd name="connsiteY10" fmla="*/ 17568 h 21600"/>
                <a:gd name="connsiteX11" fmla="*/ 19034 w 21600"/>
                <a:gd name="connsiteY11" fmla="*/ 14880 h 21600"/>
                <a:gd name="connsiteX12" fmla="*/ 21600 w 21600"/>
                <a:gd name="connsiteY12" fmla="*/ 21600 h 21600"/>
                <a:gd name="connsiteX0" fmla="*/ 0 w 21600"/>
                <a:gd name="connsiteY0" fmla="*/ 0 h 21600"/>
                <a:gd name="connsiteX1" fmla="*/ 2234 w 21600"/>
                <a:gd name="connsiteY1" fmla="*/ 5088 h 21600"/>
                <a:gd name="connsiteX2" fmla="*/ 2814 w 21600"/>
                <a:gd name="connsiteY2" fmla="*/ 2496 h 21600"/>
                <a:gd name="connsiteX3" fmla="*/ 8855 w 21600"/>
                <a:gd name="connsiteY3" fmla="*/ 13632 h 21600"/>
                <a:gd name="connsiteX4" fmla="*/ 10014 w 21600"/>
                <a:gd name="connsiteY4" fmla="*/ 6528 h 21600"/>
                <a:gd name="connsiteX5" fmla="*/ 11338 w 21600"/>
                <a:gd name="connsiteY5" fmla="*/ 9120 h 21600"/>
                <a:gd name="connsiteX6" fmla="*/ 12497 w 21600"/>
                <a:gd name="connsiteY6" fmla="*/ 2880 h 21600"/>
                <a:gd name="connsiteX7" fmla="*/ 14897 w 21600"/>
                <a:gd name="connsiteY7" fmla="*/ 10656 h 21600"/>
                <a:gd name="connsiteX8" fmla="*/ 15476 w 21600"/>
                <a:gd name="connsiteY8" fmla="*/ 8256 h 21600"/>
                <a:gd name="connsiteX9" fmla="*/ 18621 w 21600"/>
                <a:gd name="connsiteY9" fmla="*/ 17568 h 21600"/>
                <a:gd name="connsiteX10" fmla="*/ 19034 w 21600"/>
                <a:gd name="connsiteY10" fmla="*/ 14880 h 21600"/>
                <a:gd name="connsiteX11" fmla="*/ 21600 w 21600"/>
                <a:gd name="connsiteY11" fmla="*/ 21600 h 21600"/>
                <a:gd name="connsiteX0" fmla="*/ 0 w 21600"/>
                <a:gd name="connsiteY0" fmla="*/ 0 h 21600"/>
                <a:gd name="connsiteX1" fmla="*/ 2814 w 21600"/>
                <a:gd name="connsiteY1" fmla="*/ 2496 h 21600"/>
                <a:gd name="connsiteX2" fmla="*/ 8855 w 21600"/>
                <a:gd name="connsiteY2" fmla="*/ 13632 h 21600"/>
                <a:gd name="connsiteX3" fmla="*/ 10014 w 21600"/>
                <a:gd name="connsiteY3" fmla="*/ 6528 h 21600"/>
                <a:gd name="connsiteX4" fmla="*/ 11338 w 21600"/>
                <a:gd name="connsiteY4" fmla="*/ 9120 h 21600"/>
                <a:gd name="connsiteX5" fmla="*/ 12497 w 21600"/>
                <a:gd name="connsiteY5" fmla="*/ 2880 h 21600"/>
                <a:gd name="connsiteX6" fmla="*/ 14897 w 21600"/>
                <a:gd name="connsiteY6" fmla="*/ 10656 h 21600"/>
                <a:gd name="connsiteX7" fmla="*/ 15476 w 21600"/>
                <a:gd name="connsiteY7" fmla="*/ 8256 h 21600"/>
                <a:gd name="connsiteX8" fmla="*/ 18621 w 21600"/>
                <a:gd name="connsiteY8" fmla="*/ 17568 h 21600"/>
                <a:gd name="connsiteX9" fmla="*/ 19034 w 21600"/>
                <a:gd name="connsiteY9" fmla="*/ 14880 h 21600"/>
                <a:gd name="connsiteX10" fmla="*/ 21600 w 21600"/>
                <a:gd name="connsiteY10" fmla="*/ 21600 h 21600"/>
                <a:gd name="connsiteX0" fmla="*/ 0 w 21600"/>
                <a:gd name="connsiteY0" fmla="*/ 0 h 21600"/>
                <a:gd name="connsiteX1" fmla="*/ 8855 w 21600"/>
                <a:gd name="connsiteY1" fmla="*/ 13632 h 21600"/>
                <a:gd name="connsiteX2" fmla="*/ 10014 w 21600"/>
                <a:gd name="connsiteY2" fmla="*/ 6528 h 21600"/>
                <a:gd name="connsiteX3" fmla="*/ 11338 w 21600"/>
                <a:gd name="connsiteY3" fmla="*/ 9120 h 21600"/>
                <a:gd name="connsiteX4" fmla="*/ 12497 w 21600"/>
                <a:gd name="connsiteY4" fmla="*/ 2880 h 21600"/>
                <a:gd name="connsiteX5" fmla="*/ 14897 w 21600"/>
                <a:gd name="connsiteY5" fmla="*/ 10656 h 21600"/>
                <a:gd name="connsiteX6" fmla="*/ 15476 w 21600"/>
                <a:gd name="connsiteY6" fmla="*/ 8256 h 21600"/>
                <a:gd name="connsiteX7" fmla="*/ 18621 w 21600"/>
                <a:gd name="connsiteY7" fmla="*/ 17568 h 21600"/>
                <a:gd name="connsiteX8" fmla="*/ 19034 w 21600"/>
                <a:gd name="connsiteY8" fmla="*/ 14880 h 21600"/>
                <a:gd name="connsiteX9" fmla="*/ 21600 w 21600"/>
                <a:gd name="connsiteY9" fmla="*/ 21600 h 21600"/>
                <a:gd name="connsiteX0" fmla="*/ 0 w 21600"/>
                <a:gd name="connsiteY0" fmla="*/ 0 h 21600"/>
                <a:gd name="connsiteX1" fmla="*/ 8855 w 21600"/>
                <a:gd name="connsiteY1" fmla="*/ 13632 h 21600"/>
                <a:gd name="connsiteX2" fmla="*/ 11338 w 21600"/>
                <a:gd name="connsiteY2" fmla="*/ 9120 h 21600"/>
                <a:gd name="connsiteX3" fmla="*/ 12497 w 21600"/>
                <a:gd name="connsiteY3" fmla="*/ 2880 h 21600"/>
                <a:gd name="connsiteX4" fmla="*/ 14897 w 21600"/>
                <a:gd name="connsiteY4" fmla="*/ 10656 h 21600"/>
                <a:gd name="connsiteX5" fmla="*/ 15476 w 21600"/>
                <a:gd name="connsiteY5" fmla="*/ 8256 h 21600"/>
                <a:gd name="connsiteX6" fmla="*/ 18621 w 21600"/>
                <a:gd name="connsiteY6" fmla="*/ 17568 h 21600"/>
                <a:gd name="connsiteX7" fmla="*/ 19034 w 21600"/>
                <a:gd name="connsiteY7" fmla="*/ 14880 h 21600"/>
                <a:gd name="connsiteX8" fmla="*/ 21600 w 21600"/>
                <a:gd name="connsiteY8" fmla="*/ 21600 h 21600"/>
                <a:gd name="connsiteX0" fmla="*/ 0 w 21600"/>
                <a:gd name="connsiteY0" fmla="*/ 0 h 21600"/>
                <a:gd name="connsiteX1" fmla="*/ 8855 w 21600"/>
                <a:gd name="connsiteY1" fmla="*/ 13632 h 21600"/>
                <a:gd name="connsiteX2" fmla="*/ 12497 w 21600"/>
                <a:gd name="connsiteY2" fmla="*/ 2880 h 21600"/>
                <a:gd name="connsiteX3" fmla="*/ 14897 w 21600"/>
                <a:gd name="connsiteY3" fmla="*/ 10656 h 21600"/>
                <a:gd name="connsiteX4" fmla="*/ 15476 w 21600"/>
                <a:gd name="connsiteY4" fmla="*/ 8256 h 21600"/>
                <a:gd name="connsiteX5" fmla="*/ 18621 w 21600"/>
                <a:gd name="connsiteY5" fmla="*/ 17568 h 21600"/>
                <a:gd name="connsiteX6" fmla="*/ 19034 w 21600"/>
                <a:gd name="connsiteY6" fmla="*/ 14880 h 21600"/>
                <a:gd name="connsiteX7" fmla="*/ 21600 w 21600"/>
                <a:gd name="connsiteY7" fmla="*/ 21600 h 21600"/>
                <a:gd name="connsiteX0" fmla="*/ 0 w 15965"/>
                <a:gd name="connsiteY0" fmla="*/ 0 h 20463"/>
                <a:gd name="connsiteX1" fmla="*/ 3220 w 15965"/>
                <a:gd name="connsiteY1" fmla="*/ 12495 h 20463"/>
                <a:gd name="connsiteX2" fmla="*/ 6862 w 15965"/>
                <a:gd name="connsiteY2" fmla="*/ 1743 h 20463"/>
                <a:gd name="connsiteX3" fmla="*/ 9262 w 15965"/>
                <a:gd name="connsiteY3" fmla="*/ 9519 h 20463"/>
                <a:gd name="connsiteX4" fmla="*/ 9841 w 15965"/>
                <a:gd name="connsiteY4" fmla="*/ 7119 h 20463"/>
                <a:gd name="connsiteX5" fmla="*/ 12986 w 15965"/>
                <a:gd name="connsiteY5" fmla="*/ 16431 h 20463"/>
                <a:gd name="connsiteX6" fmla="*/ 13399 w 15965"/>
                <a:gd name="connsiteY6" fmla="*/ 13743 h 20463"/>
                <a:gd name="connsiteX7" fmla="*/ 15965 w 15965"/>
                <a:gd name="connsiteY7" fmla="*/ 20463 h 20463"/>
                <a:gd name="connsiteX0" fmla="*/ 0 w 15965"/>
                <a:gd name="connsiteY0" fmla="*/ 0 h 20463"/>
                <a:gd name="connsiteX1" fmla="*/ 3220 w 15965"/>
                <a:gd name="connsiteY1" fmla="*/ 12495 h 20463"/>
                <a:gd name="connsiteX2" fmla="*/ 6862 w 15965"/>
                <a:gd name="connsiteY2" fmla="*/ 1743 h 20463"/>
                <a:gd name="connsiteX3" fmla="*/ 9262 w 15965"/>
                <a:gd name="connsiteY3" fmla="*/ 9519 h 20463"/>
                <a:gd name="connsiteX4" fmla="*/ 12986 w 15965"/>
                <a:gd name="connsiteY4" fmla="*/ 16431 h 20463"/>
                <a:gd name="connsiteX5" fmla="*/ 13399 w 15965"/>
                <a:gd name="connsiteY5" fmla="*/ 13743 h 20463"/>
                <a:gd name="connsiteX6" fmla="*/ 15965 w 15965"/>
                <a:gd name="connsiteY6" fmla="*/ 20463 h 20463"/>
                <a:gd name="connsiteX0" fmla="*/ 0 w 15965"/>
                <a:gd name="connsiteY0" fmla="*/ 0 h 20463"/>
                <a:gd name="connsiteX1" fmla="*/ 3220 w 15965"/>
                <a:gd name="connsiteY1" fmla="*/ 12495 h 20463"/>
                <a:gd name="connsiteX2" fmla="*/ 6862 w 15965"/>
                <a:gd name="connsiteY2" fmla="*/ 1743 h 20463"/>
                <a:gd name="connsiteX3" fmla="*/ 9262 w 15965"/>
                <a:gd name="connsiteY3" fmla="*/ 9519 h 20463"/>
                <a:gd name="connsiteX4" fmla="*/ 12986 w 15965"/>
                <a:gd name="connsiteY4" fmla="*/ 16431 h 20463"/>
                <a:gd name="connsiteX5" fmla="*/ 14087 w 15965"/>
                <a:gd name="connsiteY5" fmla="*/ 4547 h 20463"/>
                <a:gd name="connsiteX6" fmla="*/ 15965 w 15965"/>
                <a:gd name="connsiteY6" fmla="*/ 20463 h 20463"/>
                <a:gd name="connsiteX0" fmla="*/ 0 w 15965"/>
                <a:gd name="connsiteY0" fmla="*/ 0 h 20463"/>
                <a:gd name="connsiteX1" fmla="*/ 3220 w 15965"/>
                <a:gd name="connsiteY1" fmla="*/ 12495 h 20463"/>
                <a:gd name="connsiteX2" fmla="*/ 6862 w 15965"/>
                <a:gd name="connsiteY2" fmla="*/ 1743 h 20463"/>
                <a:gd name="connsiteX3" fmla="*/ 9262 w 15965"/>
                <a:gd name="connsiteY3" fmla="*/ 9519 h 20463"/>
                <a:gd name="connsiteX4" fmla="*/ 11269 w 15965"/>
                <a:gd name="connsiteY4" fmla="*/ 12505 h 20463"/>
                <a:gd name="connsiteX5" fmla="*/ 14087 w 15965"/>
                <a:gd name="connsiteY5" fmla="*/ 4547 h 20463"/>
                <a:gd name="connsiteX6" fmla="*/ 15965 w 15965"/>
                <a:gd name="connsiteY6" fmla="*/ 20463 h 20463"/>
                <a:gd name="connsiteX0" fmla="*/ 0 w 15965"/>
                <a:gd name="connsiteY0" fmla="*/ 0 h 20463"/>
                <a:gd name="connsiteX1" fmla="*/ 3220 w 15965"/>
                <a:gd name="connsiteY1" fmla="*/ 12495 h 20463"/>
                <a:gd name="connsiteX2" fmla="*/ 6862 w 15965"/>
                <a:gd name="connsiteY2" fmla="*/ 1743 h 20463"/>
                <a:gd name="connsiteX3" fmla="*/ 11269 w 15965"/>
                <a:gd name="connsiteY3" fmla="*/ 12505 h 20463"/>
                <a:gd name="connsiteX4" fmla="*/ 14087 w 15965"/>
                <a:gd name="connsiteY4" fmla="*/ 4547 h 20463"/>
                <a:gd name="connsiteX5" fmla="*/ 15965 w 15965"/>
                <a:gd name="connsiteY5" fmla="*/ 20463 h 20463"/>
                <a:gd name="connsiteX0" fmla="*/ 0 w 15965"/>
                <a:gd name="connsiteY0" fmla="*/ 0 h 12505"/>
                <a:gd name="connsiteX1" fmla="*/ 3220 w 15965"/>
                <a:gd name="connsiteY1" fmla="*/ 12495 h 12505"/>
                <a:gd name="connsiteX2" fmla="*/ 6862 w 15965"/>
                <a:gd name="connsiteY2" fmla="*/ 1743 h 12505"/>
                <a:gd name="connsiteX3" fmla="*/ 11269 w 15965"/>
                <a:gd name="connsiteY3" fmla="*/ 12505 h 12505"/>
                <a:gd name="connsiteX4" fmla="*/ 14087 w 15965"/>
                <a:gd name="connsiteY4" fmla="*/ 4547 h 12505"/>
                <a:gd name="connsiteX5" fmla="*/ 15965 w 15965"/>
                <a:gd name="connsiteY5" fmla="*/ 11368 h 12505"/>
                <a:gd name="connsiteX0" fmla="*/ 0 w 15965"/>
                <a:gd name="connsiteY0" fmla="*/ 0 h 12505"/>
                <a:gd name="connsiteX1" fmla="*/ 3220 w 15965"/>
                <a:gd name="connsiteY1" fmla="*/ 12495 h 12505"/>
                <a:gd name="connsiteX2" fmla="*/ 6862 w 15965"/>
                <a:gd name="connsiteY2" fmla="*/ 1743 h 12505"/>
                <a:gd name="connsiteX3" fmla="*/ 9391 w 15965"/>
                <a:gd name="connsiteY3" fmla="*/ 12505 h 12505"/>
                <a:gd name="connsiteX4" fmla="*/ 14087 w 15965"/>
                <a:gd name="connsiteY4" fmla="*/ 4547 h 12505"/>
                <a:gd name="connsiteX5" fmla="*/ 15965 w 15965"/>
                <a:gd name="connsiteY5" fmla="*/ 11368 h 12505"/>
                <a:gd name="connsiteX0" fmla="*/ 0 w 15965"/>
                <a:gd name="connsiteY0" fmla="*/ 0 h 12505"/>
                <a:gd name="connsiteX1" fmla="*/ 3220 w 15965"/>
                <a:gd name="connsiteY1" fmla="*/ 12495 h 12505"/>
                <a:gd name="connsiteX2" fmla="*/ 6862 w 15965"/>
                <a:gd name="connsiteY2" fmla="*/ 1743 h 12505"/>
                <a:gd name="connsiteX3" fmla="*/ 9391 w 15965"/>
                <a:gd name="connsiteY3" fmla="*/ 12505 h 12505"/>
                <a:gd name="connsiteX4" fmla="*/ 12209 w 15965"/>
                <a:gd name="connsiteY4" fmla="*/ 3411 h 12505"/>
                <a:gd name="connsiteX5" fmla="*/ 15965 w 15965"/>
                <a:gd name="connsiteY5" fmla="*/ 11368 h 12505"/>
                <a:gd name="connsiteX0" fmla="*/ 0 w 14087"/>
                <a:gd name="connsiteY0" fmla="*/ 0 h 12505"/>
                <a:gd name="connsiteX1" fmla="*/ 3220 w 14087"/>
                <a:gd name="connsiteY1" fmla="*/ 12495 h 12505"/>
                <a:gd name="connsiteX2" fmla="*/ 6862 w 14087"/>
                <a:gd name="connsiteY2" fmla="*/ 1743 h 12505"/>
                <a:gd name="connsiteX3" fmla="*/ 9391 w 14087"/>
                <a:gd name="connsiteY3" fmla="*/ 12505 h 12505"/>
                <a:gd name="connsiteX4" fmla="*/ 12209 w 14087"/>
                <a:gd name="connsiteY4" fmla="*/ 3411 h 12505"/>
                <a:gd name="connsiteX5" fmla="*/ 14087 w 14087"/>
                <a:gd name="connsiteY5" fmla="*/ 9095 h 12505"/>
                <a:gd name="connsiteX0" fmla="*/ 0 w 14087"/>
                <a:gd name="connsiteY0" fmla="*/ 0 h 12505"/>
                <a:gd name="connsiteX1" fmla="*/ 3220 w 14087"/>
                <a:gd name="connsiteY1" fmla="*/ 12495 h 12505"/>
                <a:gd name="connsiteX2" fmla="*/ 6862 w 14087"/>
                <a:gd name="connsiteY2" fmla="*/ 1743 h 12505"/>
                <a:gd name="connsiteX3" fmla="*/ 9391 w 14087"/>
                <a:gd name="connsiteY3" fmla="*/ 12505 h 12505"/>
                <a:gd name="connsiteX4" fmla="*/ 11863 w 14087"/>
                <a:gd name="connsiteY4" fmla="*/ 5772 h 12505"/>
                <a:gd name="connsiteX5" fmla="*/ 14087 w 14087"/>
                <a:gd name="connsiteY5" fmla="*/ 9095 h 12505"/>
                <a:gd name="connsiteX0" fmla="*/ 0 w 13346"/>
                <a:gd name="connsiteY0" fmla="*/ 0 h 12505"/>
                <a:gd name="connsiteX1" fmla="*/ 3220 w 13346"/>
                <a:gd name="connsiteY1" fmla="*/ 12495 h 12505"/>
                <a:gd name="connsiteX2" fmla="*/ 6862 w 13346"/>
                <a:gd name="connsiteY2" fmla="*/ 1743 h 12505"/>
                <a:gd name="connsiteX3" fmla="*/ 9391 w 13346"/>
                <a:gd name="connsiteY3" fmla="*/ 12505 h 12505"/>
                <a:gd name="connsiteX4" fmla="*/ 11863 w 13346"/>
                <a:gd name="connsiteY4" fmla="*/ 5772 h 12505"/>
                <a:gd name="connsiteX5" fmla="*/ 13346 w 13346"/>
                <a:gd name="connsiteY5" fmla="*/ 9619 h 12505"/>
                <a:gd name="connsiteX0" fmla="*/ 0 w 13346"/>
                <a:gd name="connsiteY0" fmla="*/ 0 h 12495"/>
                <a:gd name="connsiteX1" fmla="*/ 3220 w 13346"/>
                <a:gd name="connsiteY1" fmla="*/ 12495 h 12495"/>
                <a:gd name="connsiteX2" fmla="*/ 6862 w 13346"/>
                <a:gd name="connsiteY2" fmla="*/ 1743 h 12495"/>
                <a:gd name="connsiteX3" fmla="*/ 9638 w 13346"/>
                <a:gd name="connsiteY3" fmla="*/ 11543 h 12495"/>
                <a:gd name="connsiteX4" fmla="*/ 11863 w 13346"/>
                <a:gd name="connsiteY4" fmla="*/ 5772 h 12495"/>
                <a:gd name="connsiteX5" fmla="*/ 13346 w 13346"/>
                <a:gd name="connsiteY5" fmla="*/ 9619 h 12495"/>
                <a:gd name="connsiteX0" fmla="*/ 0 w 11863"/>
                <a:gd name="connsiteY0" fmla="*/ 0 h 12495"/>
                <a:gd name="connsiteX1" fmla="*/ 3220 w 11863"/>
                <a:gd name="connsiteY1" fmla="*/ 12495 h 12495"/>
                <a:gd name="connsiteX2" fmla="*/ 6862 w 11863"/>
                <a:gd name="connsiteY2" fmla="*/ 1743 h 12495"/>
                <a:gd name="connsiteX3" fmla="*/ 9638 w 11863"/>
                <a:gd name="connsiteY3" fmla="*/ 11543 h 12495"/>
                <a:gd name="connsiteX4" fmla="*/ 11863 w 11863"/>
                <a:gd name="connsiteY4" fmla="*/ 5772 h 12495"/>
                <a:gd name="connsiteX0" fmla="*/ 0 w 12011"/>
                <a:gd name="connsiteY0" fmla="*/ 0 h 12495"/>
                <a:gd name="connsiteX1" fmla="*/ 3220 w 12011"/>
                <a:gd name="connsiteY1" fmla="*/ 12495 h 12495"/>
                <a:gd name="connsiteX2" fmla="*/ 6862 w 12011"/>
                <a:gd name="connsiteY2" fmla="*/ 1743 h 12495"/>
                <a:gd name="connsiteX3" fmla="*/ 9638 w 12011"/>
                <a:gd name="connsiteY3" fmla="*/ 11543 h 12495"/>
                <a:gd name="connsiteX4" fmla="*/ 12011 w 12011"/>
                <a:gd name="connsiteY4" fmla="*/ 6254 h 12495"/>
                <a:gd name="connsiteX0" fmla="*/ 0 w 9638"/>
                <a:gd name="connsiteY0" fmla="*/ 0 h 12495"/>
                <a:gd name="connsiteX1" fmla="*/ 3220 w 9638"/>
                <a:gd name="connsiteY1" fmla="*/ 12495 h 12495"/>
                <a:gd name="connsiteX2" fmla="*/ 6862 w 9638"/>
                <a:gd name="connsiteY2" fmla="*/ 1743 h 12495"/>
                <a:gd name="connsiteX3" fmla="*/ 9638 w 9638"/>
                <a:gd name="connsiteY3" fmla="*/ 11543 h 12495"/>
                <a:gd name="connsiteX0" fmla="*/ 0 w 7120"/>
                <a:gd name="connsiteY0" fmla="*/ 0 h 10000"/>
                <a:gd name="connsiteX1" fmla="*/ 3341 w 7120"/>
                <a:gd name="connsiteY1" fmla="*/ 10000 h 10000"/>
                <a:gd name="connsiteX2" fmla="*/ 7120 w 7120"/>
                <a:gd name="connsiteY2" fmla="*/ 1395 h 10000"/>
                <a:gd name="connsiteX0" fmla="*/ 0 w 5308"/>
                <a:gd name="connsiteY0" fmla="*/ 8605 h 8605"/>
                <a:gd name="connsiteX1" fmla="*/ 5308 w 5308"/>
                <a:gd name="connsiteY1" fmla="*/ 0 h 8605"/>
                <a:gd name="connsiteX0" fmla="*/ 0 w 21983"/>
                <a:gd name="connsiteY0" fmla="*/ 12327 h 12327"/>
                <a:gd name="connsiteX1" fmla="*/ 21983 w 21983"/>
                <a:gd name="connsiteY1" fmla="*/ 0 h 12327"/>
                <a:gd name="connsiteX0" fmla="*/ 0 w 10991"/>
                <a:gd name="connsiteY0" fmla="*/ 13490 h 13490"/>
                <a:gd name="connsiteX1" fmla="*/ 10991 w 10991"/>
                <a:gd name="connsiteY1" fmla="*/ 0 h 13490"/>
                <a:gd name="connsiteX0" fmla="*/ 0 w 10991"/>
                <a:gd name="connsiteY0" fmla="*/ 11163 h 11163"/>
                <a:gd name="connsiteX1" fmla="*/ 10991 w 10991"/>
                <a:gd name="connsiteY1" fmla="*/ 0 h 11163"/>
                <a:gd name="connsiteX0" fmla="*/ 0 w 18319"/>
                <a:gd name="connsiteY0" fmla="*/ 12327 h 12327"/>
                <a:gd name="connsiteX1" fmla="*/ 18319 w 18319"/>
                <a:gd name="connsiteY1" fmla="*/ 0 h 1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319" h="12327">
                  <a:moveTo>
                    <a:pt x="0" y="12327"/>
                  </a:moveTo>
                  <a:lnTo>
                    <a:pt x="18319" y="0"/>
                  </a:lnTo>
                </a:path>
              </a:pathLst>
            </a:custGeom>
            <a:noFill/>
            <a:ln w="50800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63499" dir="4200005" algn="ctr" rotWithShape="0">
                <a:schemeClr val="bg2">
                  <a:alpha val="3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791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  <p:bldP spid="19" grpId="0"/>
      <p:bldP spid="2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5867400" cy="1143000"/>
          </a:xfrm>
        </p:spPr>
        <p:txBody>
          <a:bodyPr vert="horz" lIns="64291" tIns="32146" rIns="64291" bIns="32146" rtlCol="0" anchor="ctr">
            <a:normAutofit/>
          </a:bodyPr>
          <a:lstStyle/>
          <a:p>
            <a:r>
              <a:rPr lang="en-US" sz="4800" b="1" dirty="0"/>
              <a:t>X-Wave Combinations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1905001" y="1803707"/>
            <a:ext cx="5125587" cy="3706745"/>
            <a:chOff x="0" y="-33"/>
            <a:chExt cx="5586" cy="3554"/>
          </a:xfrm>
        </p:grpSpPr>
        <p:sp>
          <p:nvSpPr>
            <p:cNvPr id="8" name="AutoShape 5"/>
            <p:cNvSpPr>
              <a:spLocks/>
            </p:cNvSpPr>
            <p:nvPr/>
          </p:nvSpPr>
          <p:spPr bwMode="auto">
            <a:xfrm>
              <a:off x="0" y="203"/>
              <a:ext cx="2396" cy="206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234" y="5088"/>
                  </a:lnTo>
                  <a:lnTo>
                    <a:pt x="2814" y="2496"/>
                  </a:lnTo>
                  <a:lnTo>
                    <a:pt x="5710" y="9600"/>
                  </a:lnTo>
                  <a:lnTo>
                    <a:pt x="6041" y="6912"/>
                  </a:lnTo>
                  <a:lnTo>
                    <a:pt x="8855" y="13632"/>
                  </a:lnTo>
                  <a:lnTo>
                    <a:pt x="10014" y="6528"/>
                  </a:lnTo>
                  <a:lnTo>
                    <a:pt x="11338" y="9120"/>
                  </a:lnTo>
                  <a:lnTo>
                    <a:pt x="12497" y="2880"/>
                  </a:lnTo>
                  <a:lnTo>
                    <a:pt x="14897" y="10656"/>
                  </a:lnTo>
                  <a:lnTo>
                    <a:pt x="15476" y="8256"/>
                  </a:lnTo>
                  <a:lnTo>
                    <a:pt x="18621" y="17568"/>
                  </a:lnTo>
                  <a:lnTo>
                    <a:pt x="19034" y="14880"/>
                  </a:lnTo>
                  <a:lnTo>
                    <a:pt x="21600" y="21600"/>
                  </a:lnTo>
                </a:path>
              </a:pathLst>
            </a:custGeom>
            <a:noFill/>
            <a:ln w="50800">
              <a:solidFill>
                <a:srgbClr val="001445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63499" dir="4200005" algn="ctr" rotWithShape="0">
                <a:schemeClr val="bg2">
                  <a:alpha val="3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Rectangle 6"/>
            <p:cNvSpPr>
              <a:spLocks/>
            </p:cNvSpPr>
            <p:nvPr/>
          </p:nvSpPr>
          <p:spPr bwMode="auto">
            <a:xfrm>
              <a:off x="243" y="747"/>
              <a:ext cx="58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i</a:t>
              </a:r>
            </a:p>
          </p:txBody>
        </p:sp>
        <p:sp>
          <p:nvSpPr>
            <p:cNvPr id="10" name="Rectangle 7"/>
            <p:cNvSpPr>
              <a:spLocks/>
            </p:cNvSpPr>
            <p:nvPr/>
          </p:nvSpPr>
          <p:spPr bwMode="auto">
            <a:xfrm>
              <a:off x="283" y="123"/>
              <a:ext cx="115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ii</a:t>
              </a:r>
            </a:p>
          </p:txBody>
        </p:sp>
        <p:sp>
          <p:nvSpPr>
            <p:cNvPr id="11" name="Rectangle 8"/>
            <p:cNvSpPr>
              <a:spLocks/>
            </p:cNvSpPr>
            <p:nvPr/>
          </p:nvSpPr>
          <p:spPr bwMode="auto">
            <a:xfrm>
              <a:off x="595" y="1179"/>
              <a:ext cx="173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iii</a:t>
              </a:r>
            </a:p>
          </p:txBody>
        </p:sp>
        <p:sp>
          <p:nvSpPr>
            <p:cNvPr id="12" name="Rectangle 9"/>
            <p:cNvSpPr>
              <a:spLocks/>
            </p:cNvSpPr>
            <p:nvPr/>
          </p:nvSpPr>
          <p:spPr bwMode="auto">
            <a:xfrm>
              <a:off x="615" y="515"/>
              <a:ext cx="171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iv</a:t>
              </a:r>
            </a:p>
          </p:txBody>
        </p:sp>
        <p:sp>
          <p:nvSpPr>
            <p:cNvPr id="13" name="Rectangle 10"/>
            <p:cNvSpPr>
              <a:spLocks/>
            </p:cNvSpPr>
            <p:nvPr/>
          </p:nvSpPr>
          <p:spPr bwMode="auto">
            <a:xfrm>
              <a:off x="959" y="1539"/>
              <a:ext cx="114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v</a:t>
              </a:r>
            </a:p>
          </p:txBody>
        </p:sp>
        <p:sp>
          <p:nvSpPr>
            <p:cNvPr id="14" name="Rectangle 11"/>
            <p:cNvSpPr>
              <a:spLocks/>
            </p:cNvSpPr>
            <p:nvPr/>
          </p:nvSpPr>
          <p:spPr bwMode="auto">
            <a:xfrm>
              <a:off x="1083" y="515"/>
              <a:ext cx="121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a</a:t>
              </a:r>
            </a:p>
          </p:txBody>
        </p:sp>
        <p:sp>
          <p:nvSpPr>
            <p:cNvPr id="15" name="Rectangle 12"/>
            <p:cNvSpPr>
              <a:spLocks/>
            </p:cNvSpPr>
            <p:nvPr/>
          </p:nvSpPr>
          <p:spPr bwMode="auto">
            <a:xfrm>
              <a:off x="1236" y="1099"/>
              <a:ext cx="133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b</a:t>
              </a:r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1343" y="171"/>
              <a:ext cx="107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c</a:t>
              </a:r>
            </a:p>
          </p:txBody>
        </p:sp>
        <p:sp>
          <p:nvSpPr>
            <p:cNvPr id="17" name="Rectangle 14"/>
            <p:cNvSpPr>
              <a:spLocks/>
            </p:cNvSpPr>
            <p:nvPr/>
          </p:nvSpPr>
          <p:spPr bwMode="auto">
            <a:xfrm>
              <a:off x="1635" y="1219"/>
              <a:ext cx="58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i</a:t>
              </a:r>
            </a:p>
          </p:txBody>
        </p:sp>
        <p:sp>
          <p:nvSpPr>
            <p:cNvPr id="18" name="Rectangle 15"/>
            <p:cNvSpPr>
              <a:spLocks/>
            </p:cNvSpPr>
            <p:nvPr/>
          </p:nvSpPr>
          <p:spPr bwMode="auto">
            <a:xfrm>
              <a:off x="1691" y="699"/>
              <a:ext cx="115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ii</a:t>
              </a:r>
            </a:p>
          </p:txBody>
        </p:sp>
        <p:sp>
          <p:nvSpPr>
            <p:cNvPr id="19" name="Rectangle 16"/>
            <p:cNvSpPr>
              <a:spLocks/>
            </p:cNvSpPr>
            <p:nvPr/>
          </p:nvSpPr>
          <p:spPr bwMode="auto">
            <a:xfrm>
              <a:off x="2019" y="1923"/>
              <a:ext cx="173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iii</a:t>
              </a:r>
            </a:p>
          </p:txBody>
        </p:sp>
        <p:sp>
          <p:nvSpPr>
            <p:cNvPr id="20" name="Rectangle 17"/>
            <p:cNvSpPr>
              <a:spLocks/>
            </p:cNvSpPr>
            <p:nvPr/>
          </p:nvSpPr>
          <p:spPr bwMode="auto">
            <a:xfrm>
              <a:off x="2095" y="1307"/>
              <a:ext cx="171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iv</a:t>
              </a:r>
            </a:p>
          </p:txBody>
        </p:sp>
        <p:sp>
          <p:nvSpPr>
            <p:cNvPr id="21" name="Rectangle 18"/>
            <p:cNvSpPr>
              <a:spLocks/>
            </p:cNvSpPr>
            <p:nvPr/>
          </p:nvSpPr>
          <p:spPr bwMode="auto">
            <a:xfrm>
              <a:off x="2375" y="2267"/>
              <a:ext cx="114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v</a:t>
              </a:r>
            </a:p>
          </p:txBody>
        </p:sp>
        <p:sp>
          <p:nvSpPr>
            <p:cNvPr id="22" name="Rectangle 19"/>
            <p:cNvSpPr>
              <a:spLocks/>
            </p:cNvSpPr>
            <p:nvPr/>
          </p:nvSpPr>
          <p:spPr bwMode="auto">
            <a:xfrm>
              <a:off x="955" y="1767"/>
              <a:ext cx="194" cy="3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Gill Sans" charset="0"/>
                  <a:cs typeface="Gill Sans" charset="0"/>
                </a:rPr>
                <a:t>A</a:t>
              </a:r>
            </a:p>
          </p:txBody>
        </p:sp>
        <p:sp>
          <p:nvSpPr>
            <p:cNvPr id="23" name="Rectangle 20"/>
            <p:cNvSpPr>
              <a:spLocks/>
            </p:cNvSpPr>
            <p:nvPr/>
          </p:nvSpPr>
          <p:spPr bwMode="auto">
            <a:xfrm>
              <a:off x="1315" y="-33"/>
              <a:ext cx="182" cy="3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Gill Sans" charset="0"/>
                  <a:cs typeface="Gill Sans" charset="0"/>
                </a:rPr>
                <a:t>B</a:t>
              </a:r>
            </a:p>
          </p:txBody>
        </p:sp>
        <p:sp>
          <p:nvSpPr>
            <p:cNvPr id="24" name="Rectangle 21"/>
            <p:cNvSpPr>
              <a:spLocks/>
            </p:cNvSpPr>
            <p:nvPr/>
          </p:nvSpPr>
          <p:spPr bwMode="auto">
            <a:xfrm>
              <a:off x="2342" y="2471"/>
              <a:ext cx="178" cy="3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Gill Sans" charset="0"/>
                  <a:cs typeface="Gill Sans" charset="0"/>
                </a:rPr>
                <a:t>C</a:t>
              </a:r>
            </a:p>
          </p:txBody>
        </p:sp>
        <p:sp>
          <p:nvSpPr>
            <p:cNvPr id="25" name="Rectangle 22"/>
            <p:cNvSpPr>
              <a:spLocks/>
            </p:cNvSpPr>
            <p:nvPr/>
          </p:nvSpPr>
          <p:spPr bwMode="auto">
            <a:xfrm>
              <a:off x="2256" y="2759"/>
              <a:ext cx="501" cy="3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Gill Sans" charset="0"/>
                  <a:cs typeface="Gill Sans" charset="0"/>
                </a:rPr>
                <a:t>(W)</a:t>
              </a:r>
            </a:p>
          </p:txBody>
        </p:sp>
        <p:sp>
          <p:nvSpPr>
            <p:cNvPr id="26" name="AutoShape 23"/>
            <p:cNvSpPr>
              <a:spLocks/>
            </p:cNvSpPr>
            <p:nvPr/>
          </p:nvSpPr>
          <p:spPr bwMode="auto">
            <a:xfrm>
              <a:off x="2396" y="1030"/>
              <a:ext cx="2903" cy="1947"/>
            </a:xfrm>
            <a:custGeom>
              <a:avLst/>
              <a:gdLst>
                <a:gd name="connsiteX0" fmla="*/ 0 w 21600"/>
                <a:gd name="connsiteY0" fmla="*/ 13551 h 21600"/>
                <a:gd name="connsiteX1" fmla="*/ 1504 w 21600"/>
                <a:gd name="connsiteY1" fmla="*/ 4075 h 21600"/>
                <a:gd name="connsiteX2" fmla="*/ 2803 w 21600"/>
                <a:gd name="connsiteY2" fmla="*/ 7845 h 21600"/>
                <a:gd name="connsiteX3" fmla="*/ 4101 w 21600"/>
                <a:gd name="connsiteY3" fmla="*/ 0 h 21600"/>
                <a:gd name="connsiteX4" fmla="*/ 5878 w 21600"/>
                <a:gd name="connsiteY4" fmla="*/ 4687 h 21600"/>
                <a:gd name="connsiteX5" fmla="*/ 6425 w 21600"/>
                <a:gd name="connsiteY5" fmla="*/ 2140 h 21600"/>
                <a:gd name="connsiteX6" fmla="*/ 8818 w 21600"/>
                <a:gd name="connsiteY6" fmla="*/ 9170 h 21600"/>
                <a:gd name="connsiteX7" fmla="*/ 9023 w 21600"/>
                <a:gd name="connsiteY7" fmla="*/ 6623 h 21600"/>
                <a:gd name="connsiteX8" fmla="*/ 11415 w 21600"/>
                <a:gd name="connsiteY8" fmla="*/ 13551 h 21600"/>
                <a:gd name="connsiteX9" fmla="*/ 12304 w 21600"/>
                <a:gd name="connsiteY9" fmla="*/ 6215 h 21600"/>
                <a:gd name="connsiteX10" fmla="*/ 13261 w 21600"/>
                <a:gd name="connsiteY10" fmla="*/ 8864 h 21600"/>
                <a:gd name="connsiteX11" fmla="*/ 14286 w 21600"/>
                <a:gd name="connsiteY11" fmla="*/ 2547 h 21600"/>
                <a:gd name="connsiteX12" fmla="*/ 16200 w 21600"/>
                <a:gd name="connsiteY12" fmla="*/ 10291 h 21600"/>
                <a:gd name="connsiteX13" fmla="*/ 16678 w 21600"/>
                <a:gd name="connsiteY13" fmla="*/ 8049 h 21600"/>
                <a:gd name="connsiteX14" fmla="*/ 19276 w 21600"/>
                <a:gd name="connsiteY14" fmla="*/ 17626 h 21600"/>
                <a:gd name="connsiteX15" fmla="*/ 19549 w 21600"/>
                <a:gd name="connsiteY15" fmla="*/ 15283 h 21600"/>
                <a:gd name="connsiteX16" fmla="*/ 21600 w 21600"/>
                <a:gd name="connsiteY16" fmla="*/ 2160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600" h="21600">
                  <a:moveTo>
                    <a:pt x="0" y="13551"/>
                  </a:moveTo>
                  <a:lnTo>
                    <a:pt x="1504" y="4075"/>
                  </a:lnTo>
                  <a:lnTo>
                    <a:pt x="2803" y="7845"/>
                  </a:lnTo>
                  <a:lnTo>
                    <a:pt x="4101" y="0"/>
                  </a:lnTo>
                  <a:lnTo>
                    <a:pt x="5878" y="4687"/>
                  </a:lnTo>
                  <a:lnTo>
                    <a:pt x="6425" y="2140"/>
                  </a:lnTo>
                  <a:lnTo>
                    <a:pt x="8818" y="9170"/>
                  </a:lnTo>
                  <a:cubicBezTo>
                    <a:pt x="8886" y="8321"/>
                    <a:pt x="8955" y="7472"/>
                    <a:pt x="9023" y="6623"/>
                  </a:cubicBezTo>
                  <a:lnTo>
                    <a:pt x="11415" y="13551"/>
                  </a:lnTo>
                  <a:lnTo>
                    <a:pt x="12304" y="6215"/>
                  </a:lnTo>
                  <a:lnTo>
                    <a:pt x="13261" y="8864"/>
                  </a:lnTo>
                  <a:lnTo>
                    <a:pt x="14286" y="2547"/>
                  </a:lnTo>
                  <a:lnTo>
                    <a:pt x="16200" y="10291"/>
                  </a:lnTo>
                  <a:lnTo>
                    <a:pt x="16678" y="8049"/>
                  </a:lnTo>
                  <a:lnTo>
                    <a:pt x="19276" y="17626"/>
                  </a:lnTo>
                  <a:lnTo>
                    <a:pt x="19549" y="15283"/>
                  </a:lnTo>
                  <a:lnTo>
                    <a:pt x="21600" y="21600"/>
                  </a:lnTo>
                </a:path>
              </a:pathLst>
            </a:custGeom>
            <a:noFill/>
            <a:ln w="50800">
              <a:solidFill>
                <a:srgbClr val="001445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63499" dir="4200005" algn="ctr" rotWithShape="0">
                <a:schemeClr val="bg2">
                  <a:alpha val="3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Rectangle 24"/>
            <p:cNvSpPr>
              <a:spLocks/>
            </p:cNvSpPr>
            <p:nvPr/>
          </p:nvSpPr>
          <p:spPr bwMode="auto">
            <a:xfrm>
              <a:off x="2835" y="591"/>
              <a:ext cx="377" cy="3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Gill Sans" charset="0"/>
                  <a:cs typeface="Gill Sans" charset="0"/>
                </a:rPr>
                <a:t>(X)</a:t>
              </a:r>
            </a:p>
          </p:txBody>
        </p:sp>
        <p:sp>
          <p:nvSpPr>
            <p:cNvPr id="29" name="Rectangle 25"/>
            <p:cNvSpPr>
              <a:spLocks/>
            </p:cNvSpPr>
            <p:nvPr/>
          </p:nvSpPr>
          <p:spPr bwMode="auto">
            <a:xfrm>
              <a:off x="3163" y="1451"/>
              <a:ext cx="58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i</a:t>
              </a:r>
            </a:p>
          </p:txBody>
        </p:sp>
        <p:sp>
          <p:nvSpPr>
            <p:cNvPr id="30" name="Rectangle 26"/>
            <p:cNvSpPr>
              <a:spLocks/>
            </p:cNvSpPr>
            <p:nvPr/>
          </p:nvSpPr>
          <p:spPr bwMode="auto">
            <a:xfrm>
              <a:off x="3219" y="931"/>
              <a:ext cx="115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ii</a:t>
              </a:r>
            </a:p>
          </p:txBody>
        </p:sp>
        <p:sp>
          <p:nvSpPr>
            <p:cNvPr id="31" name="Rectangle 27"/>
            <p:cNvSpPr>
              <a:spLocks/>
            </p:cNvSpPr>
            <p:nvPr/>
          </p:nvSpPr>
          <p:spPr bwMode="auto">
            <a:xfrm>
              <a:off x="3539" y="1923"/>
              <a:ext cx="173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iii</a:t>
              </a:r>
            </a:p>
          </p:txBody>
        </p:sp>
        <p:sp>
          <p:nvSpPr>
            <p:cNvPr id="32" name="Rectangle 28"/>
            <p:cNvSpPr>
              <a:spLocks/>
            </p:cNvSpPr>
            <p:nvPr/>
          </p:nvSpPr>
          <p:spPr bwMode="auto">
            <a:xfrm>
              <a:off x="3535" y="1291"/>
              <a:ext cx="171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iv</a:t>
              </a:r>
            </a:p>
          </p:txBody>
        </p:sp>
        <p:sp>
          <p:nvSpPr>
            <p:cNvPr id="33" name="Rectangle 29"/>
            <p:cNvSpPr>
              <a:spLocks/>
            </p:cNvSpPr>
            <p:nvPr/>
          </p:nvSpPr>
          <p:spPr bwMode="auto">
            <a:xfrm>
              <a:off x="3911" y="2251"/>
              <a:ext cx="114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v</a:t>
              </a:r>
            </a:p>
          </p:txBody>
        </p:sp>
        <p:sp>
          <p:nvSpPr>
            <p:cNvPr id="34" name="Rectangle 30"/>
            <p:cNvSpPr>
              <a:spLocks/>
            </p:cNvSpPr>
            <p:nvPr/>
          </p:nvSpPr>
          <p:spPr bwMode="auto">
            <a:xfrm>
              <a:off x="4019" y="1291"/>
              <a:ext cx="121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a</a:t>
              </a:r>
            </a:p>
          </p:txBody>
        </p:sp>
        <p:sp>
          <p:nvSpPr>
            <p:cNvPr id="35" name="Rectangle 31"/>
            <p:cNvSpPr>
              <a:spLocks/>
            </p:cNvSpPr>
            <p:nvPr/>
          </p:nvSpPr>
          <p:spPr bwMode="auto">
            <a:xfrm>
              <a:off x="4156" y="1851"/>
              <a:ext cx="133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b</a:t>
              </a:r>
            </a:p>
          </p:txBody>
        </p:sp>
        <p:sp>
          <p:nvSpPr>
            <p:cNvPr id="36" name="Rectangle 32"/>
            <p:cNvSpPr>
              <a:spLocks/>
            </p:cNvSpPr>
            <p:nvPr/>
          </p:nvSpPr>
          <p:spPr bwMode="auto">
            <a:xfrm>
              <a:off x="4295" y="947"/>
              <a:ext cx="107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c</a:t>
              </a:r>
            </a:p>
          </p:txBody>
        </p:sp>
        <p:sp>
          <p:nvSpPr>
            <p:cNvPr id="37" name="Rectangle 33"/>
            <p:cNvSpPr>
              <a:spLocks/>
            </p:cNvSpPr>
            <p:nvPr/>
          </p:nvSpPr>
          <p:spPr bwMode="auto">
            <a:xfrm>
              <a:off x="4243" y="711"/>
              <a:ext cx="182" cy="3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Gill Sans" charset="0"/>
                  <a:cs typeface="Gill Sans" charset="0"/>
                </a:rPr>
                <a:t>B</a:t>
              </a:r>
            </a:p>
          </p:txBody>
        </p:sp>
        <p:sp>
          <p:nvSpPr>
            <p:cNvPr id="38" name="Rectangle 34"/>
            <p:cNvSpPr>
              <a:spLocks/>
            </p:cNvSpPr>
            <p:nvPr/>
          </p:nvSpPr>
          <p:spPr bwMode="auto">
            <a:xfrm>
              <a:off x="3875" y="2487"/>
              <a:ext cx="194" cy="3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Gill Sans" charset="0"/>
                  <a:cs typeface="Gill Sans" charset="0"/>
                </a:rPr>
                <a:t>A</a:t>
              </a:r>
            </a:p>
          </p:txBody>
        </p:sp>
        <p:sp>
          <p:nvSpPr>
            <p:cNvPr id="39" name="Rectangle 35"/>
            <p:cNvSpPr>
              <a:spLocks/>
            </p:cNvSpPr>
            <p:nvPr/>
          </p:nvSpPr>
          <p:spPr bwMode="auto">
            <a:xfrm>
              <a:off x="4571" y="2035"/>
              <a:ext cx="58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i</a:t>
              </a:r>
            </a:p>
          </p:txBody>
        </p:sp>
        <p:sp>
          <p:nvSpPr>
            <p:cNvPr id="40" name="Rectangle 36"/>
            <p:cNvSpPr>
              <a:spLocks/>
            </p:cNvSpPr>
            <p:nvPr/>
          </p:nvSpPr>
          <p:spPr bwMode="auto">
            <a:xfrm>
              <a:off x="4603" y="1403"/>
              <a:ext cx="115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ea typeface="Gill Sans" charset="0"/>
                  <a:cs typeface="Gill Sans" charset="0"/>
                </a:rPr>
                <a:t>ii</a:t>
              </a:r>
            </a:p>
          </p:txBody>
        </p:sp>
        <p:sp>
          <p:nvSpPr>
            <p:cNvPr id="41" name="Rectangle 37"/>
            <p:cNvSpPr>
              <a:spLocks/>
            </p:cNvSpPr>
            <p:nvPr/>
          </p:nvSpPr>
          <p:spPr bwMode="auto">
            <a:xfrm>
              <a:off x="4947" y="2627"/>
              <a:ext cx="173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ea typeface="Gill Sans" charset="0"/>
                  <a:cs typeface="Gill Sans" charset="0"/>
                </a:rPr>
                <a:t>iii</a:t>
              </a:r>
            </a:p>
          </p:txBody>
        </p:sp>
        <p:sp>
          <p:nvSpPr>
            <p:cNvPr id="42" name="Rectangle 38"/>
            <p:cNvSpPr>
              <a:spLocks/>
            </p:cNvSpPr>
            <p:nvPr/>
          </p:nvSpPr>
          <p:spPr bwMode="auto">
            <a:xfrm>
              <a:off x="4943" y="2083"/>
              <a:ext cx="171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ea typeface="Gill Sans" charset="0"/>
                  <a:cs typeface="Gill Sans" charset="0"/>
                </a:rPr>
                <a:t>iv</a:t>
              </a:r>
            </a:p>
          </p:txBody>
        </p:sp>
        <p:sp>
          <p:nvSpPr>
            <p:cNvPr id="43" name="Rectangle 39"/>
            <p:cNvSpPr>
              <a:spLocks/>
            </p:cNvSpPr>
            <p:nvPr/>
          </p:nvSpPr>
          <p:spPr bwMode="auto">
            <a:xfrm>
              <a:off x="5246" y="2959"/>
              <a:ext cx="178" cy="3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Gill Sans" charset="0"/>
                  <a:cs typeface="Gill Sans" charset="0"/>
                </a:rPr>
                <a:t>C</a:t>
              </a:r>
            </a:p>
          </p:txBody>
        </p:sp>
        <p:sp>
          <p:nvSpPr>
            <p:cNvPr id="44" name="Rectangle 40"/>
            <p:cNvSpPr>
              <a:spLocks/>
            </p:cNvSpPr>
            <p:nvPr/>
          </p:nvSpPr>
          <p:spPr bwMode="auto">
            <a:xfrm>
              <a:off x="5219" y="3167"/>
              <a:ext cx="367" cy="3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Gill Sans" charset="0"/>
                  <a:cs typeface="Gill Sans" charset="0"/>
                </a:rPr>
                <a:t>(Y)</a:t>
              </a:r>
            </a:p>
          </p:txBody>
        </p:sp>
      </p:grpSp>
      <p:grpSp>
        <p:nvGrpSpPr>
          <p:cNvPr id="45" name="Group 4"/>
          <p:cNvGrpSpPr>
            <a:grpSpLocks/>
          </p:cNvGrpSpPr>
          <p:nvPr/>
        </p:nvGrpSpPr>
        <p:grpSpPr bwMode="auto">
          <a:xfrm>
            <a:off x="2133600" y="1803707"/>
            <a:ext cx="4902616" cy="3706745"/>
            <a:chOff x="243" y="-33"/>
            <a:chExt cx="5343" cy="3554"/>
          </a:xfrm>
          <a:noFill/>
        </p:grpSpPr>
        <p:sp>
          <p:nvSpPr>
            <p:cNvPr id="47" name="Rectangle 6"/>
            <p:cNvSpPr>
              <a:spLocks/>
            </p:cNvSpPr>
            <p:nvPr/>
          </p:nvSpPr>
          <p:spPr bwMode="auto">
            <a:xfrm>
              <a:off x="243" y="747"/>
              <a:ext cx="58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i</a:t>
              </a:r>
            </a:p>
          </p:txBody>
        </p:sp>
        <p:sp>
          <p:nvSpPr>
            <p:cNvPr id="48" name="Rectangle 7"/>
            <p:cNvSpPr>
              <a:spLocks/>
            </p:cNvSpPr>
            <p:nvPr/>
          </p:nvSpPr>
          <p:spPr bwMode="auto">
            <a:xfrm>
              <a:off x="283" y="123"/>
              <a:ext cx="115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ii</a:t>
              </a:r>
            </a:p>
          </p:txBody>
        </p:sp>
        <p:sp>
          <p:nvSpPr>
            <p:cNvPr id="49" name="Rectangle 8"/>
            <p:cNvSpPr>
              <a:spLocks/>
            </p:cNvSpPr>
            <p:nvPr/>
          </p:nvSpPr>
          <p:spPr bwMode="auto">
            <a:xfrm>
              <a:off x="595" y="1179"/>
              <a:ext cx="173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iii</a:t>
              </a:r>
            </a:p>
          </p:txBody>
        </p:sp>
        <p:sp>
          <p:nvSpPr>
            <p:cNvPr id="50" name="Rectangle 9"/>
            <p:cNvSpPr>
              <a:spLocks/>
            </p:cNvSpPr>
            <p:nvPr/>
          </p:nvSpPr>
          <p:spPr bwMode="auto">
            <a:xfrm>
              <a:off x="615" y="515"/>
              <a:ext cx="171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iv</a:t>
              </a:r>
            </a:p>
          </p:txBody>
        </p:sp>
        <p:sp>
          <p:nvSpPr>
            <p:cNvPr id="51" name="Rectangle 10"/>
            <p:cNvSpPr>
              <a:spLocks/>
            </p:cNvSpPr>
            <p:nvPr/>
          </p:nvSpPr>
          <p:spPr bwMode="auto">
            <a:xfrm>
              <a:off x="959" y="1539"/>
              <a:ext cx="114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v</a:t>
              </a:r>
            </a:p>
          </p:txBody>
        </p:sp>
        <p:sp>
          <p:nvSpPr>
            <p:cNvPr id="52" name="Rectangle 11"/>
            <p:cNvSpPr>
              <a:spLocks/>
            </p:cNvSpPr>
            <p:nvPr/>
          </p:nvSpPr>
          <p:spPr bwMode="auto">
            <a:xfrm>
              <a:off x="1083" y="515"/>
              <a:ext cx="121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a</a:t>
              </a:r>
            </a:p>
          </p:txBody>
        </p:sp>
        <p:sp>
          <p:nvSpPr>
            <p:cNvPr id="53" name="Rectangle 12"/>
            <p:cNvSpPr>
              <a:spLocks/>
            </p:cNvSpPr>
            <p:nvPr/>
          </p:nvSpPr>
          <p:spPr bwMode="auto">
            <a:xfrm>
              <a:off x="1236" y="1099"/>
              <a:ext cx="133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b</a:t>
              </a:r>
            </a:p>
          </p:txBody>
        </p:sp>
        <p:sp>
          <p:nvSpPr>
            <p:cNvPr id="54" name="Rectangle 13"/>
            <p:cNvSpPr>
              <a:spLocks/>
            </p:cNvSpPr>
            <p:nvPr/>
          </p:nvSpPr>
          <p:spPr bwMode="auto">
            <a:xfrm>
              <a:off x="1343" y="171"/>
              <a:ext cx="107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c</a:t>
              </a:r>
            </a:p>
          </p:txBody>
        </p:sp>
        <p:sp>
          <p:nvSpPr>
            <p:cNvPr id="55" name="Rectangle 14"/>
            <p:cNvSpPr>
              <a:spLocks/>
            </p:cNvSpPr>
            <p:nvPr/>
          </p:nvSpPr>
          <p:spPr bwMode="auto">
            <a:xfrm>
              <a:off x="1635" y="1219"/>
              <a:ext cx="58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i</a:t>
              </a:r>
            </a:p>
          </p:txBody>
        </p:sp>
        <p:sp>
          <p:nvSpPr>
            <p:cNvPr id="56" name="Rectangle 15"/>
            <p:cNvSpPr>
              <a:spLocks/>
            </p:cNvSpPr>
            <p:nvPr/>
          </p:nvSpPr>
          <p:spPr bwMode="auto">
            <a:xfrm>
              <a:off x="1691" y="699"/>
              <a:ext cx="115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ii</a:t>
              </a:r>
            </a:p>
          </p:txBody>
        </p:sp>
        <p:sp>
          <p:nvSpPr>
            <p:cNvPr id="57" name="Rectangle 16"/>
            <p:cNvSpPr>
              <a:spLocks/>
            </p:cNvSpPr>
            <p:nvPr/>
          </p:nvSpPr>
          <p:spPr bwMode="auto">
            <a:xfrm>
              <a:off x="2019" y="1923"/>
              <a:ext cx="173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iii</a:t>
              </a:r>
            </a:p>
          </p:txBody>
        </p:sp>
        <p:sp>
          <p:nvSpPr>
            <p:cNvPr id="58" name="Rectangle 17"/>
            <p:cNvSpPr>
              <a:spLocks/>
            </p:cNvSpPr>
            <p:nvPr/>
          </p:nvSpPr>
          <p:spPr bwMode="auto">
            <a:xfrm>
              <a:off x="2095" y="1307"/>
              <a:ext cx="171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iv</a:t>
              </a:r>
            </a:p>
          </p:txBody>
        </p:sp>
        <p:sp>
          <p:nvSpPr>
            <p:cNvPr id="59" name="Rectangle 18"/>
            <p:cNvSpPr>
              <a:spLocks/>
            </p:cNvSpPr>
            <p:nvPr/>
          </p:nvSpPr>
          <p:spPr bwMode="auto">
            <a:xfrm>
              <a:off x="2375" y="2267"/>
              <a:ext cx="114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v</a:t>
              </a:r>
            </a:p>
          </p:txBody>
        </p:sp>
        <p:sp>
          <p:nvSpPr>
            <p:cNvPr id="60" name="Rectangle 19"/>
            <p:cNvSpPr>
              <a:spLocks/>
            </p:cNvSpPr>
            <p:nvPr/>
          </p:nvSpPr>
          <p:spPr bwMode="auto">
            <a:xfrm>
              <a:off x="955" y="1767"/>
              <a:ext cx="194" cy="354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Gill Sans" charset="0"/>
                  <a:cs typeface="Gill Sans" charset="0"/>
                </a:rPr>
                <a:t>A</a:t>
              </a:r>
            </a:p>
          </p:txBody>
        </p:sp>
        <p:sp>
          <p:nvSpPr>
            <p:cNvPr id="61" name="Rectangle 20"/>
            <p:cNvSpPr>
              <a:spLocks/>
            </p:cNvSpPr>
            <p:nvPr/>
          </p:nvSpPr>
          <p:spPr bwMode="auto">
            <a:xfrm>
              <a:off x="1315" y="-33"/>
              <a:ext cx="182" cy="354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Gill Sans" charset="0"/>
                  <a:cs typeface="Gill Sans" charset="0"/>
                </a:rPr>
                <a:t>B</a:t>
              </a:r>
            </a:p>
          </p:txBody>
        </p:sp>
        <p:sp>
          <p:nvSpPr>
            <p:cNvPr id="62" name="Rectangle 21"/>
            <p:cNvSpPr>
              <a:spLocks/>
            </p:cNvSpPr>
            <p:nvPr/>
          </p:nvSpPr>
          <p:spPr bwMode="auto">
            <a:xfrm>
              <a:off x="2342" y="2471"/>
              <a:ext cx="178" cy="354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Gill Sans" charset="0"/>
                  <a:cs typeface="Gill Sans" charset="0"/>
                </a:rPr>
                <a:t>C</a:t>
              </a:r>
            </a:p>
          </p:txBody>
        </p:sp>
        <p:sp>
          <p:nvSpPr>
            <p:cNvPr id="63" name="Rectangle 22"/>
            <p:cNvSpPr>
              <a:spLocks/>
            </p:cNvSpPr>
            <p:nvPr/>
          </p:nvSpPr>
          <p:spPr bwMode="auto">
            <a:xfrm>
              <a:off x="2256" y="2759"/>
              <a:ext cx="501" cy="354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Gill Sans" charset="0"/>
                  <a:cs typeface="Gill Sans" charset="0"/>
                </a:rPr>
                <a:t>(W)</a:t>
              </a:r>
            </a:p>
          </p:txBody>
        </p:sp>
        <p:sp>
          <p:nvSpPr>
            <p:cNvPr id="64" name="AutoShape 23"/>
            <p:cNvSpPr>
              <a:spLocks/>
            </p:cNvSpPr>
            <p:nvPr/>
          </p:nvSpPr>
          <p:spPr bwMode="auto">
            <a:xfrm>
              <a:off x="2396" y="1030"/>
              <a:ext cx="551" cy="1221"/>
            </a:xfrm>
            <a:custGeom>
              <a:avLst/>
              <a:gdLst>
                <a:gd name="connsiteX0" fmla="*/ 0 w 21600"/>
                <a:gd name="connsiteY0" fmla="*/ 13551 h 21600"/>
                <a:gd name="connsiteX1" fmla="*/ 1504 w 21600"/>
                <a:gd name="connsiteY1" fmla="*/ 4075 h 21600"/>
                <a:gd name="connsiteX2" fmla="*/ 2803 w 21600"/>
                <a:gd name="connsiteY2" fmla="*/ 7845 h 21600"/>
                <a:gd name="connsiteX3" fmla="*/ 4101 w 21600"/>
                <a:gd name="connsiteY3" fmla="*/ 0 h 21600"/>
                <a:gd name="connsiteX4" fmla="*/ 5878 w 21600"/>
                <a:gd name="connsiteY4" fmla="*/ 4687 h 21600"/>
                <a:gd name="connsiteX5" fmla="*/ 6425 w 21600"/>
                <a:gd name="connsiteY5" fmla="*/ 2140 h 21600"/>
                <a:gd name="connsiteX6" fmla="*/ 8818 w 21600"/>
                <a:gd name="connsiteY6" fmla="*/ 9170 h 21600"/>
                <a:gd name="connsiteX7" fmla="*/ 9023 w 21600"/>
                <a:gd name="connsiteY7" fmla="*/ 6623 h 21600"/>
                <a:gd name="connsiteX8" fmla="*/ 11415 w 21600"/>
                <a:gd name="connsiteY8" fmla="*/ 13551 h 21600"/>
                <a:gd name="connsiteX9" fmla="*/ 12304 w 21600"/>
                <a:gd name="connsiteY9" fmla="*/ 6215 h 21600"/>
                <a:gd name="connsiteX10" fmla="*/ 13261 w 21600"/>
                <a:gd name="connsiteY10" fmla="*/ 8864 h 21600"/>
                <a:gd name="connsiteX11" fmla="*/ 14286 w 21600"/>
                <a:gd name="connsiteY11" fmla="*/ 2547 h 21600"/>
                <a:gd name="connsiteX12" fmla="*/ 16200 w 21600"/>
                <a:gd name="connsiteY12" fmla="*/ 10291 h 21600"/>
                <a:gd name="connsiteX13" fmla="*/ 16678 w 21600"/>
                <a:gd name="connsiteY13" fmla="*/ 8049 h 21600"/>
                <a:gd name="connsiteX14" fmla="*/ 19276 w 21600"/>
                <a:gd name="connsiteY14" fmla="*/ 17626 h 21600"/>
                <a:gd name="connsiteX15" fmla="*/ 19549 w 21600"/>
                <a:gd name="connsiteY15" fmla="*/ 15283 h 21600"/>
                <a:gd name="connsiteX16" fmla="*/ 21600 w 21600"/>
                <a:gd name="connsiteY16" fmla="*/ 21600 h 21600"/>
                <a:gd name="connsiteX0" fmla="*/ 0 w 19549"/>
                <a:gd name="connsiteY0" fmla="*/ 13551 h 17626"/>
                <a:gd name="connsiteX1" fmla="*/ 1504 w 19549"/>
                <a:gd name="connsiteY1" fmla="*/ 4075 h 17626"/>
                <a:gd name="connsiteX2" fmla="*/ 2803 w 19549"/>
                <a:gd name="connsiteY2" fmla="*/ 7845 h 17626"/>
                <a:gd name="connsiteX3" fmla="*/ 4101 w 19549"/>
                <a:gd name="connsiteY3" fmla="*/ 0 h 17626"/>
                <a:gd name="connsiteX4" fmla="*/ 5878 w 19549"/>
                <a:gd name="connsiteY4" fmla="*/ 4687 h 17626"/>
                <a:gd name="connsiteX5" fmla="*/ 6425 w 19549"/>
                <a:gd name="connsiteY5" fmla="*/ 2140 h 17626"/>
                <a:gd name="connsiteX6" fmla="*/ 8818 w 19549"/>
                <a:gd name="connsiteY6" fmla="*/ 9170 h 17626"/>
                <a:gd name="connsiteX7" fmla="*/ 9023 w 19549"/>
                <a:gd name="connsiteY7" fmla="*/ 6623 h 17626"/>
                <a:gd name="connsiteX8" fmla="*/ 11415 w 19549"/>
                <a:gd name="connsiteY8" fmla="*/ 13551 h 17626"/>
                <a:gd name="connsiteX9" fmla="*/ 12304 w 19549"/>
                <a:gd name="connsiteY9" fmla="*/ 6215 h 17626"/>
                <a:gd name="connsiteX10" fmla="*/ 13261 w 19549"/>
                <a:gd name="connsiteY10" fmla="*/ 8864 h 17626"/>
                <a:gd name="connsiteX11" fmla="*/ 14286 w 19549"/>
                <a:gd name="connsiteY11" fmla="*/ 2547 h 17626"/>
                <a:gd name="connsiteX12" fmla="*/ 16200 w 19549"/>
                <a:gd name="connsiteY12" fmla="*/ 10291 h 17626"/>
                <a:gd name="connsiteX13" fmla="*/ 16678 w 19549"/>
                <a:gd name="connsiteY13" fmla="*/ 8049 h 17626"/>
                <a:gd name="connsiteX14" fmla="*/ 19276 w 19549"/>
                <a:gd name="connsiteY14" fmla="*/ 17626 h 17626"/>
                <a:gd name="connsiteX15" fmla="*/ 19549 w 19549"/>
                <a:gd name="connsiteY15" fmla="*/ 15283 h 17626"/>
                <a:gd name="connsiteX0" fmla="*/ 0 w 19276"/>
                <a:gd name="connsiteY0" fmla="*/ 13551 h 17626"/>
                <a:gd name="connsiteX1" fmla="*/ 1504 w 19276"/>
                <a:gd name="connsiteY1" fmla="*/ 4075 h 17626"/>
                <a:gd name="connsiteX2" fmla="*/ 2803 w 19276"/>
                <a:gd name="connsiteY2" fmla="*/ 7845 h 17626"/>
                <a:gd name="connsiteX3" fmla="*/ 4101 w 19276"/>
                <a:gd name="connsiteY3" fmla="*/ 0 h 17626"/>
                <a:gd name="connsiteX4" fmla="*/ 5878 w 19276"/>
                <a:gd name="connsiteY4" fmla="*/ 4687 h 17626"/>
                <a:gd name="connsiteX5" fmla="*/ 6425 w 19276"/>
                <a:gd name="connsiteY5" fmla="*/ 2140 h 17626"/>
                <a:gd name="connsiteX6" fmla="*/ 8818 w 19276"/>
                <a:gd name="connsiteY6" fmla="*/ 9170 h 17626"/>
                <a:gd name="connsiteX7" fmla="*/ 9023 w 19276"/>
                <a:gd name="connsiteY7" fmla="*/ 6623 h 17626"/>
                <a:gd name="connsiteX8" fmla="*/ 11415 w 19276"/>
                <a:gd name="connsiteY8" fmla="*/ 13551 h 17626"/>
                <a:gd name="connsiteX9" fmla="*/ 12304 w 19276"/>
                <a:gd name="connsiteY9" fmla="*/ 6215 h 17626"/>
                <a:gd name="connsiteX10" fmla="*/ 13261 w 19276"/>
                <a:gd name="connsiteY10" fmla="*/ 8864 h 17626"/>
                <a:gd name="connsiteX11" fmla="*/ 14286 w 19276"/>
                <a:gd name="connsiteY11" fmla="*/ 2547 h 17626"/>
                <a:gd name="connsiteX12" fmla="*/ 16200 w 19276"/>
                <a:gd name="connsiteY12" fmla="*/ 10291 h 17626"/>
                <a:gd name="connsiteX13" fmla="*/ 16678 w 19276"/>
                <a:gd name="connsiteY13" fmla="*/ 8049 h 17626"/>
                <a:gd name="connsiteX14" fmla="*/ 19276 w 19276"/>
                <a:gd name="connsiteY14" fmla="*/ 17626 h 17626"/>
                <a:gd name="connsiteX0" fmla="*/ 0 w 19276"/>
                <a:gd name="connsiteY0" fmla="*/ 13551 h 17626"/>
                <a:gd name="connsiteX1" fmla="*/ 1504 w 19276"/>
                <a:gd name="connsiteY1" fmla="*/ 4075 h 17626"/>
                <a:gd name="connsiteX2" fmla="*/ 2803 w 19276"/>
                <a:gd name="connsiteY2" fmla="*/ 7845 h 17626"/>
                <a:gd name="connsiteX3" fmla="*/ 4101 w 19276"/>
                <a:gd name="connsiteY3" fmla="*/ 0 h 17626"/>
                <a:gd name="connsiteX4" fmla="*/ 5878 w 19276"/>
                <a:gd name="connsiteY4" fmla="*/ 4687 h 17626"/>
                <a:gd name="connsiteX5" fmla="*/ 6425 w 19276"/>
                <a:gd name="connsiteY5" fmla="*/ 2140 h 17626"/>
                <a:gd name="connsiteX6" fmla="*/ 8818 w 19276"/>
                <a:gd name="connsiteY6" fmla="*/ 9170 h 17626"/>
                <a:gd name="connsiteX7" fmla="*/ 9023 w 19276"/>
                <a:gd name="connsiteY7" fmla="*/ 6623 h 17626"/>
                <a:gd name="connsiteX8" fmla="*/ 11415 w 19276"/>
                <a:gd name="connsiteY8" fmla="*/ 13551 h 17626"/>
                <a:gd name="connsiteX9" fmla="*/ 12304 w 19276"/>
                <a:gd name="connsiteY9" fmla="*/ 6215 h 17626"/>
                <a:gd name="connsiteX10" fmla="*/ 13261 w 19276"/>
                <a:gd name="connsiteY10" fmla="*/ 8864 h 17626"/>
                <a:gd name="connsiteX11" fmla="*/ 14286 w 19276"/>
                <a:gd name="connsiteY11" fmla="*/ 2547 h 17626"/>
                <a:gd name="connsiteX12" fmla="*/ 16200 w 19276"/>
                <a:gd name="connsiteY12" fmla="*/ 10291 h 17626"/>
                <a:gd name="connsiteX13" fmla="*/ 19276 w 19276"/>
                <a:gd name="connsiteY13" fmla="*/ 17626 h 17626"/>
                <a:gd name="connsiteX0" fmla="*/ 0 w 19276"/>
                <a:gd name="connsiteY0" fmla="*/ 13551 h 17626"/>
                <a:gd name="connsiteX1" fmla="*/ 1504 w 19276"/>
                <a:gd name="connsiteY1" fmla="*/ 4075 h 17626"/>
                <a:gd name="connsiteX2" fmla="*/ 2803 w 19276"/>
                <a:gd name="connsiteY2" fmla="*/ 7845 h 17626"/>
                <a:gd name="connsiteX3" fmla="*/ 4101 w 19276"/>
                <a:gd name="connsiteY3" fmla="*/ 0 h 17626"/>
                <a:gd name="connsiteX4" fmla="*/ 5878 w 19276"/>
                <a:gd name="connsiteY4" fmla="*/ 4687 h 17626"/>
                <a:gd name="connsiteX5" fmla="*/ 6425 w 19276"/>
                <a:gd name="connsiteY5" fmla="*/ 2140 h 17626"/>
                <a:gd name="connsiteX6" fmla="*/ 8818 w 19276"/>
                <a:gd name="connsiteY6" fmla="*/ 9170 h 17626"/>
                <a:gd name="connsiteX7" fmla="*/ 9023 w 19276"/>
                <a:gd name="connsiteY7" fmla="*/ 6623 h 17626"/>
                <a:gd name="connsiteX8" fmla="*/ 11415 w 19276"/>
                <a:gd name="connsiteY8" fmla="*/ 13551 h 17626"/>
                <a:gd name="connsiteX9" fmla="*/ 12304 w 19276"/>
                <a:gd name="connsiteY9" fmla="*/ 6215 h 17626"/>
                <a:gd name="connsiteX10" fmla="*/ 13261 w 19276"/>
                <a:gd name="connsiteY10" fmla="*/ 8864 h 17626"/>
                <a:gd name="connsiteX11" fmla="*/ 14286 w 19276"/>
                <a:gd name="connsiteY11" fmla="*/ 2547 h 17626"/>
                <a:gd name="connsiteX12" fmla="*/ 19276 w 19276"/>
                <a:gd name="connsiteY12" fmla="*/ 17626 h 17626"/>
                <a:gd name="connsiteX0" fmla="*/ 0 w 19276"/>
                <a:gd name="connsiteY0" fmla="*/ 13551 h 17626"/>
                <a:gd name="connsiteX1" fmla="*/ 1504 w 19276"/>
                <a:gd name="connsiteY1" fmla="*/ 4075 h 17626"/>
                <a:gd name="connsiteX2" fmla="*/ 2803 w 19276"/>
                <a:gd name="connsiteY2" fmla="*/ 7845 h 17626"/>
                <a:gd name="connsiteX3" fmla="*/ 4101 w 19276"/>
                <a:gd name="connsiteY3" fmla="*/ 0 h 17626"/>
                <a:gd name="connsiteX4" fmla="*/ 5878 w 19276"/>
                <a:gd name="connsiteY4" fmla="*/ 4687 h 17626"/>
                <a:gd name="connsiteX5" fmla="*/ 6425 w 19276"/>
                <a:gd name="connsiteY5" fmla="*/ 2140 h 17626"/>
                <a:gd name="connsiteX6" fmla="*/ 8818 w 19276"/>
                <a:gd name="connsiteY6" fmla="*/ 9170 h 17626"/>
                <a:gd name="connsiteX7" fmla="*/ 9023 w 19276"/>
                <a:gd name="connsiteY7" fmla="*/ 6623 h 17626"/>
                <a:gd name="connsiteX8" fmla="*/ 11415 w 19276"/>
                <a:gd name="connsiteY8" fmla="*/ 13551 h 17626"/>
                <a:gd name="connsiteX9" fmla="*/ 12304 w 19276"/>
                <a:gd name="connsiteY9" fmla="*/ 6215 h 17626"/>
                <a:gd name="connsiteX10" fmla="*/ 13261 w 19276"/>
                <a:gd name="connsiteY10" fmla="*/ 8864 h 17626"/>
                <a:gd name="connsiteX11" fmla="*/ 19276 w 19276"/>
                <a:gd name="connsiteY11" fmla="*/ 17626 h 17626"/>
                <a:gd name="connsiteX0" fmla="*/ 0 w 19276"/>
                <a:gd name="connsiteY0" fmla="*/ 13551 h 17626"/>
                <a:gd name="connsiteX1" fmla="*/ 1504 w 19276"/>
                <a:gd name="connsiteY1" fmla="*/ 4075 h 17626"/>
                <a:gd name="connsiteX2" fmla="*/ 2803 w 19276"/>
                <a:gd name="connsiteY2" fmla="*/ 7845 h 17626"/>
                <a:gd name="connsiteX3" fmla="*/ 4101 w 19276"/>
                <a:gd name="connsiteY3" fmla="*/ 0 h 17626"/>
                <a:gd name="connsiteX4" fmla="*/ 5878 w 19276"/>
                <a:gd name="connsiteY4" fmla="*/ 4687 h 17626"/>
                <a:gd name="connsiteX5" fmla="*/ 6425 w 19276"/>
                <a:gd name="connsiteY5" fmla="*/ 2140 h 17626"/>
                <a:gd name="connsiteX6" fmla="*/ 8818 w 19276"/>
                <a:gd name="connsiteY6" fmla="*/ 9170 h 17626"/>
                <a:gd name="connsiteX7" fmla="*/ 9023 w 19276"/>
                <a:gd name="connsiteY7" fmla="*/ 6623 h 17626"/>
                <a:gd name="connsiteX8" fmla="*/ 11415 w 19276"/>
                <a:gd name="connsiteY8" fmla="*/ 13551 h 17626"/>
                <a:gd name="connsiteX9" fmla="*/ 13261 w 19276"/>
                <a:gd name="connsiteY9" fmla="*/ 8864 h 17626"/>
                <a:gd name="connsiteX10" fmla="*/ 19276 w 19276"/>
                <a:gd name="connsiteY10" fmla="*/ 17626 h 17626"/>
                <a:gd name="connsiteX0" fmla="*/ 0 w 19276"/>
                <a:gd name="connsiteY0" fmla="*/ 13551 h 17626"/>
                <a:gd name="connsiteX1" fmla="*/ 1504 w 19276"/>
                <a:gd name="connsiteY1" fmla="*/ 4075 h 17626"/>
                <a:gd name="connsiteX2" fmla="*/ 2803 w 19276"/>
                <a:gd name="connsiteY2" fmla="*/ 7845 h 17626"/>
                <a:gd name="connsiteX3" fmla="*/ 4101 w 19276"/>
                <a:gd name="connsiteY3" fmla="*/ 0 h 17626"/>
                <a:gd name="connsiteX4" fmla="*/ 5878 w 19276"/>
                <a:gd name="connsiteY4" fmla="*/ 4687 h 17626"/>
                <a:gd name="connsiteX5" fmla="*/ 6425 w 19276"/>
                <a:gd name="connsiteY5" fmla="*/ 2140 h 17626"/>
                <a:gd name="connsiteX6" fmla="*/ 8818 w 19276"/>
                <a:gd name="connsiteY6" fmla="*/ 9170 h 17626"/>
                <a:gd name="connsiteX7" fmla="*/ 9023 w 19276"/>
                <a:gd name="connsiteY7" fmla="*/ 6623 h 17626"/>
                <a:gd name="connsiteX8" fmla="*/ 11415 w 19276"/>
                <a:gd name="connsiteY8" fmla="*/ 13551 h 17626"/>
                <a:gd name="connsiteX9" fmla="*/ 19276 w 19276"/>
                <a:gd name="connsiteY9" fmla="*/ 17626 h 17626"/>
                <a:gd name="connsiteX0" fmla="*/ 0 w 19276"/>
                <a:gd name="connsiteY0" fmla="*/ 13551 h 17626"/>
                <a:gd name="connsiteX1" fmla="*/ 1504 w 19276"/>
                <a:gd name="connsiteY1" fmla="*/ 4075 h 17626"/>
                <a:gd name="connsiteX2" fmla="*/ 2803 w 19276"/>
                <a:gd name="connsiteY2" fmla="*/ 7845 h 17626"/>
                <a:gd name="connsiteX3" fmla="*/ 4101 w 19276"/>
                <a:gd name="connsiteY3" fmla="*/ 0 h 17626"/>
                <a:gd name="connsiteX4" fmla="*/ 5878 w 19276"/>
                <a:gd name="connsiteY4" fmla="*/ 4687 h 17626"/>
                <a:gd name="connsiteX5" fmla="*/ 6425 w 19276"/>
                <a:gd name="connsiteY5" fmla="*/ 2140 h 17626"/>
                <a:gd name="connsiteX6" fmla="*/ 8818 w 19276"/>
                <a:gd name="connsiteY6" fmla="*/ 9170 h 17626"/>
                <a:gd name="connsiteX7" fmla="*/ 9023 w 19276"/>
                <a:gd name="connsiteY7" fmla="*/ 6623 h 17626"/>
                <a:gd name="connsiteX8" fmla="*/ 19276 w 19276"/>
                <a:gd name="connsiteY8" fmla="*/ 17626 h 17626"/>
                <a:gd name="connsiteX0" fmla="*/ 0 w 19276"/>
                <a:gd name="connsiteY0" fmla="*/ 13551 h 17626"/>
                <a:gd name="connsiteX1" fmla="*/ 1504 w 19276"/>
                <a:gd name="connsiteY1" fmla="*/ 4075 h 17626"/>
                <a:gd name="connsiteX2" fmla="*/ 2803 w 19276"/>
                <a:gd name="connsiteY2" fmla="*/ 7845 h 17626"/>
                <a:gd name="connsiteX3" fmla="*/ 4101 w 19276"/>
                <a:gd name="connsiteY3" fmla="*/ 0 h 17626"/>
                <a:gd name="connsiteX4" fmla="*/ 5878 w 19276"/>
                <a:gd name="connsiteY4" fmla="*/ 4687 h 17626"/>
                <a:gd name="connsiteX5" fmla="*/ 6425 w 19276"/>
                <a:gd name="connsiteY5" fmla="*/ 2140 h 17626"/>
                <a:gd name="connsiteX6" fmla="*/ 8818 w 19276"/>
                <a:gd name="connsiteY6" fmla="*/ 9170 h 17626"/>
                <a:gd name="connsiteX7" fmla="*/ 19276 w 19276"/>
                <a:gd name="connsiteY7" fmla="*/ 17626 h 17626"/>
                <a:gd name="connsiteX0" fmla="*/ 0 w 19276"/>
                <a:gd name="connsiteY0" fmla="*/ 13551 h 17626"/>
                <a:gd name="connsiteX1" fmla="*/ 1504 w 19276"/>
                <a:gd name="connsiteY1" fmla="*/ 4075 h 17626"/>
                <a:gd name="connsiteX2" fmla="*/ 2803 w 19276"/>
                <a:gd name="connsiteY2" fmla="*/ 7845 h 17626"/>
                <a:gd name="connsiteX3" fmla="*/ 4101 w 19276"/>
                <a:gd name="connsiteY3" fmla="*/ 0 h 17626"/>
                <a:gd name="connsiteX4" fmla="*/ 5878 w 19276"/>
                <a:gd name="connsiteY4" fmla="*/ 4687 h 17626"/>
                <a:gd name="connsiteX5" fmla="*/ 6425 w 19276"/>
                <a:gd name="connsiteY5" fmla="*/ 2140 h 17626"/>
                <a:gd name="connsiteX6" fmla="*/ 19276 w 19276"/>
                <a:gd name="connsiteY6" fmla="*/ 17626 h 17626"/>
                <a:gd name="connsiteX0" fmla="*/ 0 w 19276"/>
                <a:gd name="connsiteY0" fmla="*/ 13551 h 17626"/>
                <a:gd name="connsiteX1" fmla="*/ 1504 w 19276"/>
                <a:gd name="connsiteY1" fmla="*/ 4075 h 17626"/>
                <a:gd name="connsiteX2" fmla="*/ 2803 w 19276"/>
                <a:gd name="connsiteY2" fmla="*/ 7845 h 17626"/>
                <a:gd name="connsiteX3" fmla="*/ 4101 w 19276"/>
                <a:gd name="connsiteY3" fmla="*/ 0 h 17626"/>
                <a:gd name="connsiteX4" fmla="*/ 5878 w 19276"/>
                <a:gd name="connsiteY4" fmla="*/ 4687 h 17626"/>
                <a:gd name="connsiteX5" fmla="*/ 19276 w 19276"/>
                <a:gd name="connsiteY5" fmla="*/ 17626 h 17626"/>
                <a:gd name="connsiteX0" fmla="*/ 0 w 19276"/>
                <a:gd name="connsiteY0" fmla="*/ 13551 h 17626"/>
                <a:gd name="connsiteX1" fmla="*/ 1504 w 19276"/>
                <a:gd name="connsiteY1" fmla="*/ 4075 h 17626"/>
                <a:gd name="connsiteX2" fmla="*/ 2803 w 19276"/>
                <a:gd name="connsiteY2" fmla="*/ 7845 h 17626"/>
                <a:gd name="connsiteX3" fmla="*/ 4101 w 19276"/>
                <a:gd name="connsiteY3" fmla="*/ 0 h 17626"/>
                <a:gd name="connsiteX4" fmla="*/ 19276 w 19276"/>
                <a:gd name="connsiteY4" fmla="*/ 17626 h 17626"/>
                <a:gd name="connsiteX0" fmla="*/ 0 w 4101"/>
                <a:gd name="connsiteY0" fmla="*/ 13551 h 13551"/>
                <a:gd name="connsiteX1" fmla="*/ 1504 w 4101"/>
                <a:gd name="connsiteY1" fmla="*/ 4075 h 13551"/>
                <a:gd name="connsiteX2" fmla="*/ 2803 w 4101"/>
                <a:gd name="connsiteY2" fmla="*/ 7845 h 13551"/>
                <a:gd name="connsiteX3" fmla="*/ 4101 w 4101"/>
                <a:gd name="connsiteY3" fmla="*/ 0 h 1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1" h="13551">
                  <a:moveTo>
                    <a:pt x="0" y="13551"/>
                  </a:moveTo>
                  <a:lnTo>
                    <a:pt x="1504" y="4075"/>
                  </a:lnTo>
                  <a:lnTo>
                    <a:pt x="2803" y="7845"/>
                  </a:lnTo>
                  <a:lnTo>
                    <a:pt x="4101" y="0"/>
                  </a:lnTo>
                </a:path>
              </a:pathLst>
            </a:custGeom>
            <a:grpFill/>
            <a:ln w="50800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63499" dir="4200005" algn="ctr" rotWithShape="0">
                <a:schemeClr val="bg2">
                  <a:alpha val="3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5" name="Rectangle 24"/>
            <p:cNvSpPr>
              <a:spLocks/>
            </p:cNvSpPr>
            <p:nvPr/>
          </p:nvSpPr>
          <p:spPr bwMode="auto">
            <a:xfrm>
              <a:off x="2835" y="591"/>
              <a:ext cx="377" cy="354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Gill Sans" charset="0"/>
                  <a:cs typeface="Gill Sans" charset="0"/>
                </a:rPr>
                <a:t>(X)</a:t>
              </a:r>
            </a:p>
          </p:txBody>
        </p:sp>
        <p:sp>
          <p:nvSpPr>
            <p:cNvPr id="66" name="Rectangle 25"/>
            <p:cNvSpPr>
              <a:spLocks/>
            </p:cNvSpPr>
            <p:nvPr/>
          </p:nvSpPr>
          <p:spPr bwMode="auto">
            <a:xfrm>
              <a:off x="3163" y="1451"/>
              <a:ext cx="58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i</a:t>
              </a:r>
            </a:p>
          </p:txBody>
        </p:sp>
        <p:sp>
          <p:nvSpPr>
            <p:cNvPr id="67" name="Rectangle 26"/>
            <p:cNvSpPr>
              <a:spLocks/>
            </p:cNvSpPr>
            <p:nvPr/>
          </p:nvSpPr>
          <p:spPr bwMode="auto">
            <a:xfrm>
              <a:off x="3219" y="931"/>
              <a:ext cx="115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ii</a:t>
              </a:r>
            </a:p>
          </p:txBody>
        </p:sp>
        <p:sp>
          <p:nvSpPr>
            <p:cNvPr id="68" name="Rectangle 27"/>
            <p:cNvSpPr>
              <a:spLocks/>
            </p:cNvSpPr>
            <p:nvPr/>
          </p:nvSpPr>
          <p:spPr bwMode="auto">
            <a:xfrm>
              <a:off x="3539" y="1923"/>
              <a:ext cx="173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iii</a:t>
              </a:r>
            </a:p>
          </p:txBody>
        </p:sp>
        <p:sp>
          <p:nvSpPr>
            <p:cNvPr id="69" name="Rectangle 28"/>
            <p:cNvSpPr>
              <a:spLocks/>
            </p:cNvSpPr>
            <p:nvPr/>
          </p:nvSpPr>
          <p:spPr bwMode="auto">
            <a:xfrm>
              <a:off x="3535" y="1291"/>
              <a:ext cx="171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iv</a:t>
              </a:r>
            </a:p>
          </p:txBody>
        </p:sp>
        <p:sp>
          <p:nvSpPr>
            <p:cNvPr id="70" name="Rectangle 29"/>
            <p:cNvSpPr>
              <a:spLocks/>
            </p:cNvSpPr>
            <p:nvPr/>
          </p:nvSpPr>
          <p:spPr bwMode="auto">
            <a:xfrm>
              <a:off x="3911" y="2251"/>
              <a:ext cx="114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v</a:t>
              </a:r>
            </a:p>
          </p:txBody>
        </p:sp>
        <p:sp>
          <p:nvSpPr>
            <p:cNvPr id="71" name="Rectangle 30"/>
            <p:cNvSpPr>
              <a:spLocks/>
            </p:cNvSpPr>
            <p:nvPr/>
          </p:nvSpPr>
          <p:spPr bwMode="auto">
            <a:xfrm>
              <a:off x="4019" y="1291"/>
              <a:ext cx="121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a</a:t>
              </a:r>
            </a:p>
          </p:txBody>
        </p:sp>
        <p:sp>
          <p:nvSpPr>
            <p:cNvPr id="72" name="Rectangle 31"/>
            <p:cNvSpPr>
              <a:spLocks/>
            </p:cNvSpPr>
            <p:nvPr/>
          </p:nvSpPr>
          <p:spPr bwMode="auto">
            <a:xfrm>
              <a:off x="4156" y="1851"/>
              <a:ext cx="133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b</a:t>
              </a:r>
            </a:p>
          </p:txBody>
        </p:sp>
        <p:sp>
          <p:nvSpPr>
            <p:cNvPr id="73" name="Rectangle 32"/>
            <p:cNvSpPr>
              <a:spLocks/>
            </p:cNvSpPr>
            <p:nvPr/>
          </p:nvSpPr>
          <p:spPr bwMode="auto">
            <a:xfrm>
              <a:off x="4295" y="947"/>
              <a:ext cx="107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chemeClr val="bg1"/>
                  </a:solidFill>
                  <a:ea typeface="Gill Sans" charset="0"/>
                  <a:cs typeface="Gill Sans" charset="0"/>
                </a:rPr>
                <a:t>c</a:t>
              </a:r>
            </a:p>
          </p:txBody>
        </p:sp>
        <p:sp>
          <p:nvSpPr>
            <p:cNvPr id="74" name="Rectangle 33"/>
            <p:cNvSpPr>
              <a:spLocks/>
            </p:cNvSpPr>
            <p:nvPr/>
          </p:nvSpPr>
          <p:spPr bwMode="auto">
            <a:xfrm>
              <a:off x="4243" y="711"/>
              <a:ext cx="182" cy="354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Gill Sans" charset="0"/>
                  <a:cs typeface="Gill Sans" charset="0"/>
                </a:rPr>
                <a:t>B</a:t>
              </a:r>
            </a:p>
          </p:txBody>
        </p:sp>
        <p:sp>
          <p:nvSpPr>
            <p:cNvPr id="75" name="Rectangle 34"/>
            <p:cNvSpPr>
              <a:spLocks/>
            </p:cNvSpPr>
            <p:nvPr/>
          </p:nvSpPr>
          <p:spPr bwMode="auto">
            <a:xfrm>
              <a:off x="3875" y="2487"/>
              <a:ext cx="194" cy="354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Gill Sans" charset="0"/>
                  <a:cs typeface="Gill Sans" charset="0"/>
                </a:rPr>
                <a:t>A</a:t>
              </a:r>
            </a:p>
          </p:txBody>
        </p:sp>
        <p:sp>
          <p:nvSpPr>
            <p:cNvPr id="76" name="Rectangle 35"/>
            <p:cNvSpPr>
              <a:spLocks/>
            </p:cNvSpPr>
            <p:nvPr/>
          </p:nvSpPr>
          <p:spPr bwMode="auto">
            <a:xfrm>
              <a:off x="4571" y="2035"/>
              <a:ext cx="58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i</a:t>
              </a:r>
            </a:p>
          </p:txBody>
        </p:sp>
        <p:sp>
          <p:nvSpPr>
            <p:cNvPr id="77" name="Rectangle 36"/>
            <p:cNvSpPr>
              <a:spLocks/>
            </p:cNvSpPr>
            <p:nvPr/>
          </p:nvSpPr>
          <p:spPr bwMode="auto">
            <a:xfrm>
              <a:off x="4603" y="1403"/>
              <a:ext cx="115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ea typeface="Gill Sans" charset="0"/>
                  <a:cs typeface="Gill Sans" charset="0"/>
                </a:rPr>
                <a:t>ii</a:t>
              </a:r>
            </a:p>
          </p:txBody>
        </p:sp>
        <p:sp>
          <p:nvSpPr>
            <p:cNvPr id="78" name="Rectangle 37"/>
            <p:cNvSpPr>
              <a:spLocks/>
            </p:cNvSpPr>
            <p:nvPr/>
          </p:nvSpPr>
          <p:spPr bwMode="auto">
            <a:xfrm>
              <a:off x="4947" y="2627"/>
              <a:ext cx="173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ea typeface="Gill Sans" charset="0"/>
                  <a:cs typeface="Gill Sans" charset="0"/>
                </a:rPr>
                <a:t>iii</a:t>
              </a:r>
            </a:p>
          </p:txBody>
        </p:sp>
        <p:sp>
          <p:nvSpPr>
            <p:cNvPr id="79" name="Rectangle 38"/>
            <p:cNvSpPr>
              <a:spLocks/>
            </p:cNvSpPr>
            <p:nvPr/>
          </p:nvSpPr>
          <p:spPr bwMode="auto">
            <a:xfrm>
              <a:off x="4943" y="2083"/>
              <a:ext cx="171" cy="266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ea typeface="Gill Sans" charset="0"/>
                  <a:cs typeface="Gill Sans" charset="0"/>
                </a:rPr>
                <a:t>iv</a:t>
              </a:r>
            </a:p>
          </p:txBody>
        </p:sp>
        <p:sp>
          <p:nvSpPr>
            <p:cNvPr id="80" name="Rectangle 39"/>
            <p:cNvSpPr>
              <a:spLocks/>
            </p:cNvSpPr>
            <p:nvPr/>
          </p:nvSpPr>
          <p:spPr bwMode="auto">
            <a:xfrm>
              <a:off x="5246" y="2959"/>
              <a:ext cx="178" cy="354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Gill Sans" charset="0"/>
                  <a:cs typeface="Gill Sans" charset="0"/>
                </a:rPr>
                <a:t>C</a:t>
              </a:r>
            </a:p>
          </p:txBody>
        </p:sp>
        <p:sp>
          <p:nvSpPr>
            <p:cNvPr id="81" name="Rectangle 40"/>
            <p:cNvSpPr>
              <a:spLocks/>
            </p:cNvSpPr>
            <p:nvPr/>
          </p:nvSpPr>
          <p:spPr bwMode="auto">
            <a:xfrm>
              <a:off x="5219" y="3167"/>
              <a:ext cx="367" cy="354"/>
            </a:xfrm>
            <a:prstGeom prst="rect">
              <a:avLst/>
            </a:prstGeom>
            <a:grp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Gill Sans" charset="0"/>
                  <a:cs typeface="Gill Sans" charset="0"/>
                </a:rPr>
                <a:t>(Y)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3810000" y="4267201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419600" y="2362201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553200" y="502920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Y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162801" y="1981200"/>
            <a:ext cx="28358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Instead of an A-B-C pattern,</a:t>
            </a:r>
          </a:p>
          <a:p>
            <a:pPr marL="342900" indent="-342900"/>
            <a:r>
              <a:rPr lang="en-US" b="1" dirty="0"/>
              <a:t>combinations  take on an</a:t>
            </a:r>
          </a:p>
          <a:p>
            <a:pPr marL="342900" indent="-342900"/>
            <a:r>
              <a:rPr lang="en-US" b="1" dirty="0"/>
              <a:t>W-X-Y pattern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162800" y="3124201"/>
            <a:ext cx="2336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X waves are typically a</a:t>
            </a:r>
          </a:p>
          <a:p>
            <a:pPr marL="342900" indent="-342900"/>
            <a:r>
              <a:rPr lang="en-US" b="1" dirty="0"/>
              <a:t>Zig-Zag pattern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162800" y="4038601"/>
            <a:ext cx="2671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W &amp; Y waves are either</a:t>
            </a:r>
          </a:p>
          <a:p>
            <a:pPr marL="342900" indent="-342900"/>
            <a:r>
              <a:rPr lang="en-US" b="1" dirty="0"/>
              <a:t>Zig-Zags, Flats or Triangles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162800" y="4953001"/>
            <a:ext cx="2867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b="1" dirty="0"/>
              <a:t>Combinations typically have</a:t>
            </a:r>
          </a:p>
          <a:p>
            <a:pPr marL="342900" indent="-342900"/>
            <a:r>
              <a:rPr lang="en-US" b="1" dirty="0"/>
              <a:t>a side-ways appearance</a:t>
            </a:r>
          </a:p>
        </p:txBody>
      </p:sp>
    </p:spTree>
    <p:extLst>
      <p:ext uri="{BB962C8B-B14F-4D97-AF65-F5344CB8AC3E}">
        <p14:creationId xmlns:p14="http://schemas.microsoft.com/office/powerpoint/2010/main" val="25904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7" grpId="0"/>
      <p:bldP spid="8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5867400" cy="1143000"/>
          </a:xfrm>
        </p:spPr>
        <p:txBody>
          <a:bodyPr vert="horz" lIns="64291" tIns="32146" rIns="64291" bIns="32146" rtlCol="0" anchor="ctr">
            <a:normAutofit/>
          </a:bodyPr>
          <a:lstStyle/>
          <a:p>
            <a:r>
              <a:rPr lang="en-US" sz="4800" b="1" dirty="0"/>
              <a:t>Double Zig-Zag Combo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743201" y="5181601"/>
            <a:ext cx="6947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/>
            <a:r>
              <a:rPr lang="en-US" b="1" dirty="0"/>
              <a:t>A Double Zig-Zag joined by a X wave which is also a Zig-Zag</a:t>
            </a:r>
          </a:p>
          <a:p>
            <a:pPr marL="342900" indent="-342900" algn="ctr"/>
            <a:r>
              <a:rPr lang="en-US" b="1" dirty="0"/>
              <a:t>This would be a very deep correction compared to other combinations </a:t>
            </a:r>
          </a:p>
        </p:txBody>
      </p:sp>
      <p:grpSp>
        <p:nvGrpSpPr>
          <p:cNvPr id="89" name="Group 4"/>
          <p:cNvGrpSpPr>
            <a:grpSpLocks/>
          </p:cNvGrpSpPr>
          <p:nvPr/>
        </p:nvGrpSpPr>
        <p:grpSpPr bwMode="auto">
          <a:xfrm>
            <a:off x="3048001" y="1460364"/>
            <a:ext cx="6081055" cy="3707631"/>
            <a:chOff x="0" y="-33"/>
            <a:chExt cx="5525" cy="3554"/>
          </a:xfrm>
        </p:grpSpPr>
        <p:sp>
          <p:nvSpPr>
            <p:cNvPr id="90" name="AutoShape 5"/>
            <p:cNvSpPr>
              <a:spLocks/>
            </p:cNvSpPr>
            <p:nvPr/>
          </p:nvSpPr>
          <p:spPr bwMode="auto">
            <a:xfrm>
              <a:off x="0" y="203"/>
              <a:ext cx="2396" cy="206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234" y="5088"/>
                  </a:lnTo>
                  <a:lnTo>
                    <a:pt x="2814" y="2496"/>
                  </a:lnTo>
                  <a:lnTo>
                    <a:pt x="5710" y="9600"/>
                  </a:lnTo>
                  <a:lnTo>
                    <a:pt x="6041" y="6912"/>
                  </a:lnTo>
                  <a:lnTo>
                    <a:pt x="8855" y="13632"/>
                  </a:lnTo>
                  <a:lnTo>
                    <a:pt x="10014" y="6528"/>
                  </a:lnTo>
                  <a:lnTo>
                    <a:pt x="11338" y="9120"/>
                  </a:lnTo>
                  <a:lnTo>
                    <a:pt x="12497" y="2880"/>
                  </a:lnTo>
                  <a:lnTo>
                    <a:pt x="14897" y="10656"/>
                  </a:lnTo>
                  <a:lnTo>
                    <a:pt x="15476" y="8256"/>
                  </a:lnTo>
                  <a:lnTo>
                    <a:pt x="18621" y="17568"/>
                  </a:lnTo>
                  <a:lnTo>
                    <a:pt x="19034" y="14880"/>
                  </a:lnTo>
                  <a:lnTo>
                    <a:pt x="21600" y="21600"/>
                  </a:lnTo>
                </a:path>
              </a:pathLst>
            </a:custGeom>
            <a:noFill/>
            <a:ln w="50800">
              <a:solidFill>
                <a:srgbClr val="001445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63499" dir="4200005" algn="ctr" rotWithShape="0">
                <a:schemeClr val="bg2">
                  <a:alpha val="3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6"/>
            <p:cNvSpPr>
              <a:spLocks/>
            </p:cNvSpPr>
            <p:nvPr/>
          </p:nvSpPr>
          <p:spPr bwMode="auto">
            <a:xfrm>
              <a:off x="243" y="747"/>
              <a:ext cx="48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 dirty="0">
                  <a:solidFill>
                    <a:srgbClr val="7030A0"/>
                  </a:solidFill>
                  <a:ea typeface="Gill Sans" charset="0"/>
                  <a:cs typeface="Gill Sans" charset="0"/>
                </a:rPr>
                <a:t>i</a:t>
              </a:r>
            </a:p>
          </p:txBody>
        </p:sp>
        <p:sp>
          <p:nvSpPr>
            <p:cNvPr id="92" name="Rectangle 7"/>
            <p:cNvSpPr>
              <a:spLocks/>
            </p:cNvSpPr>
            <p:nvPr/>
          </p:nvSpPr>
          <p:spPr bwMode="auto">
            <a:xfrm>
              <a:off x="283" y="123"/>
              <a:ext cx="96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 dirty="0">
                  <a:solidFill>
                    <a:srgbClr val="7030A0"/>
                  </a:solidFill>
                  <a:ea typeface="Gill Sans" charset="0"/>
                  <a:cs typeface="Gill Sans" charset="0"/>
                </a:rPr>
                <a:t>ii</a:t>
              </a:r>
            </a:p>
          </p:txBody>
        </p:sp>
        <p:sp>
          <p:nvSpPr>
            <p:cNvPr id="93" name="Rectangle 8"/>
            <p:cNvSpPr>
              <a:spLocks/>
            </p:cNvSpPr>
            <p:nvPr/>
          </p:nvSpPr>
          <p:spPr bwMode="auto">
            <a:xfrm>
              <a:off x="595" y="1179"/>
              <a:ext cx="144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iii</a:t>
              </a:r>
            </a:p>
          </p:txBody>
        </p:sp>
        <p:sp>
          <p:nvSpPr>
            <p:cNvPr id="94" name="Rectangle 9"/>
            <p:cNvSpPr>
              <a:spLocks/>
            </p:cNvSpPr>
            <p:nvPr/>
          </p:nvSpPr>
          <p:spPr bwMode="auto">
            <a:xfrm>
              <a:off x="615" y="515"/>
              <a:ext cx="143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iv</a:t>
              </a:r>
            </a:p>
          </p:txBody>
        </p:sp>
        <p:sp>
          <p:nvSpPr>
            <p:cNvPr id="95" name="Rectangle 10"/>
            <p:cNvSpPr>
              <a:spLocks/>
            </p:cNvSpPr>
            <p:nvPr/>
          </p:nvSpPr>
          <p:spPr bwMode="auto">
            <a:xfrm>
              <a:off x="959" y="1539"/>
              <a:ext cx="95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v</a:t>
              </a:r>
            </a:p>
          </p:txBody>
        </p:sp>
        <p:sp>
          <p:nvSpPr>
            <p:cNvPr id="96" name="Rectangle 11"/>
            <p:cNvSpPr>
              <a:spLocks/>
            </p:cNvSpPr>
            <p:nvPr/>
          </p:nvSpPr>
          <p:spPr bwMode="auto">
            <a:xfrm>
              <a:off x="1083" y="515"/>
              <a:ext cx="100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a</a:t>
              </a:r>
            </a:p>
          </p:txBody>
        </p:sp>
        <p:sp>
          <p:nvSpPr>
            <p:cNvPr id="97" name="Rectangle 12"/>
            <p:cNvSpPr>
              <a:spLocks/>
            </p:cNvSpPr>
            <p:nvPr/>
          </p:nvSpPr>
          <p:spPr bwMode="auto">
            <a:xfrm>
              <a:off x="1236" y="1099"/>
              <a:ext cx="111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b</a:t>
              </a:r>
            </a:p>
          </p:txBody>
        </p:sp>
        <p:sp>
          <p:nvSpPr>
            <p:cNvPr id="98" name="Rectangle 13"/>
            <p:cNvSpPr>
              <a:spLocks/>
            </p:cNvSpPr>
            <p:nvPr/>
          </p:nvSpPr>
          <p:spPr bwMode="auto">
            <a:xfrm>
              <a:off x="1343" y="171"/>
              <a:ext cx="89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c</a:t>
              </a:r>
            </a:p>
          </p:txBody>
        </p:sp>
        <p:sp>
          <p:nvSpPr>
            <p:cNvPr id="99" name="Rectangle 14"/>
            <p:cNvSpPr>
              <a:spLocks/>
            </p:cNvSpPr>
            <p:nvPr/>
          </p:nvSpPr>
          <p:spPr bwMode="auto">
            <a:xfrm>
              <a:off x="1635" y="1219"/>
              <a:ext cx="48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 dirty="0">
                  <a:solidFill>
                    <a:srgbClr val="7030A0"/>
                  </a:solidFill>
                  <a:ea typeface="Gill Sans" charset="0"/>
                  <a:cs typeface="Gill Sans" charset="0"/>
                </a:rPr>
                <a:t>i</a:t>
              </a:r>
            </a:p>
          </p:txBody>
        </p:sp>
        <p:sp>
          <p:nvSpPr>
            <p:cNvPr id="100" name="Rectangle 15"/>
            <p:cNvSpPr>
              <a:spLocks/>
            </p:cNvSpPr>
            <p:nvPr/>
          </p:nvSpPr>
          <p:spPr bwMode="auto">
            <a:xfrm>
              <a:off x="1691" y="699"/>
              <a:ext cx="96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ii</a:t>
              </a:r>
            </a:p>
          </p:txBody>
        </p:sp>
        <p:sp>
          <p:nvSpPr>
            <p:cNvPr id="101" name="Rectangle 16"/>
            <p:cNvSpPr>
              <a:spLocks/>
            </p:cNvSpPr>
            <p:nvPr/>
          </p:nvSpPr>
          <p:spPr bwMode="auto">
            <a:xfrm>
              <a:off x="2019" y="1923"/>
              <a:ext cx="144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 dirty="0">
                  <a:solidFill>
                    <a:srgbClr val="7030A0"/>
                  </a:solidFill>
                  <a:ea typeface="Gill Sans" charset="0"/>
                  <a:cs typeface="Gill Sans" charset="0"/>
                </a:rPr>
                <a:t>iii</a:t>
              </a:r>
            </a:p>
          </p:txBody>
        </p:sp>
        <p:sp>
          <p:nvSpPr>
            <p:cNvPr id="102" name="Rectangle 17"/>
            <p:cNvSpPr>
              <a:spLocks/>
            </p:cNvSpPr>
            <p:nvPr/>
          </p:nvSpPr>
          <p:spPr bwMode="auto">
            <a:xfrm>
              <a:off x="2095" y="1307"/>
              <a:ext cx="143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iv</a:t>
              </a:r>
            </a:p>
          </p:txBody>
        </p:sp>
        <p:sp>
          <p:nvSpPr>
            <p:cNvPr id="103" name="Rectangle 18"/>
            <p:cNvSpPr>
              <a:spLocks/>
            </p:cNvSpPr>
            <p:nvPr/>
          </p:nvSpPr>
          <p:spPr bwMode="auto">
            <a:xfrm>
              <a:off x="2375" y="2267"/>
              <a:ext cx="95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v</a:t>
              </a:r>
            </a:p>
          </p:txBody>
        </p:sp>
        <p:sp>
          <p:nvSpPr>
            <p:cNvPr id="104" name="Rectangle 19"/>
            <p:cNvSpPr>
              <a:spLocks/>
            </p:cNvSpPr>
            <p:nvPr/>
          </p:nvSpPr>
          <p:spPr bwMode="auto">
            <a:xfrm>
              <a:off x="955" y="1767"/>
              <a:ext cx="162" cy="3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ea typeface="Gill Sans" charset="0"/>
                  <a:cs typeface="Gill Sans" charset="0"/>
                </a:rPr>
                <a:t>A</a:t>
              </a:r>
            </a:p>
          </p:txBody>
        </p:sp>
        <p:sp>
          <p:nvSpPr>
            <p:cNvPr id="105" name="Rectangle 20"/>
            <p:cNvSpPr>
              <a:spLocks/>
            </p:cNvSpPr>
            <p:nvPr/>
          </p:nvSpPr>
          <p:spPr bwMode="auto">
            <a:xfrm>
              <a:off x="1315" y="-33"/>
              <a:ext cx="151" cy="3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accent3">
                      <a:lumMod val="75000"/>
                    </a:schemeClr>
                  </a:solidFill>
                  <a:ea typeface="Gill Sans" charset="0"/>
                  <a:cs typeface="Gill Sans" charset="0"/>
                </a:rPr>
                <a:t>B</a:t>
              </a:r>
            </a:p>
          </p:txBody>
        </p:sp>
        <p:sp>
          <p:nvSpPr>
            <p:cNvPr id="106" name="Rectangle 21"/>
            <p:cNvSpPr>
              <a:spLocks/>
            </p:cNvSpPr>
            <p:nvPr/>
          </p:nvSpPr>
          <p:spPr bwMode="auto">
            <a:xfrm>
              <a:off x="2342" y="2471"/>
              <a:ext cx="149" cy="3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accent3">
                      <a:lumMod val="75000"/>
                    </a:schemeClr>
                  </a:solidFill>
                  <a:ea typeface="Gill Sans" charset="0"/>
                  <a:cs typeface="Gill Sans" charset="0"/>
                </a:rPr>
                <a:t>C</a:t>
              </a:r>
            </a:p>
          </p:txBody>
        </p:sp>
        <p:sp>
          <p:nvSpPr>
            <p:cNvPr id="107" name="Rectangle 22"/>
            <p:cNvSpPr>
              <a:spLocks/>
            </p:cNvSpPr>
            <p:nvPr/>
          </p:nvSpPr>
          <p:spPr bwMode="auto">
            <a:xfrm>
              <a:off x="2256" y="2759"/>
              <a:ext cx="418" cy="3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ea typeface="Gill Sans" charset="0"/>
                  <a:cs typeface="Gill Sans" charset="0"/>
                </a:rPr>
                <a:t>(W)</a:t>
              </a:r>
            </a:p>
          </p:txBody>
        </p:sp>
        <p:sp>
          <p:nvSpPr>
            <p:cNvPr id="108" name="AutoShape 23"/>
            <p:cNvSpPr>
              <a:spLocks/>
            </p:cNvSpPr>
            <p:nvPr/>
          </p:nvSpPr>
          <p:spPr bwMode="auto">
            <a:xfrm>
              <a:off x="2396" y="1030"/>
              <a:ext cx="2903" cy="194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3551"/>
                  </a:moveTo>
                  <a:lnTo>
                    <a:pt x="1504" y="4075"/>
                  </a:lnTo>
                  <a:lnTo>
                    <a:pt x="2803" y="7845"/>
                  </a:lnTo>
                  <a:lnTo>
                    <a:pt x="4101" y="0"/>
                  </a:lnTo>
                  <a:lnTo>
                    <a:pt x="5878" y="4687"/>
                  </a:lnTo>
                  <a:lnTo>
                    <a:pt x="6425" y="2140"/>
                  </a:lnTo>
                  <a:lnTo>
                    <a:pt x="8818" y="9170"/>
                  </a:lnTo>
                  <a:lnTo>
                    <a:pt x="9023" y="6623"/>
                  </a:lnTo>
                  <a:lnTo>
                    <a:pt x="11415" y="13551"/>
                  </a:lnTo>
                  <a:lnTo>
                    <a:pt x="12304" y="6215"/>
                  </a:lnTo>
                  <a:lnTo>
                    <a:pt x="13261" y="8864"/>
                  </a:lnTo>
                  <a:lnTo>
                    <a:pt x="14286" y="2547"/>
                  </a:lnTo>
                  <a:lnTo>
                    <a:pt x="16200" y="10291"/>
                  </a:lnTo>
                  <a:lnTo>
                    <a:pt x="16678" y="8049"/>
                  </a:lnTo>
                  <a:lnTo>
                    <a:pt x="19276" y="17626"/>
                  </a:lnTo>
                  <a:lnTo>
                    <a:pt x="19549" y="15283"/>
                  </a:lnTo>
                  <a:lnTo>
                    <a:pt x="21600" y="21600"/>
                  </a:lnTo>
                </a:path>
              </a:pathLst>
            </a:custGeom>
            <a:noFill/>
            <a:ln w="50800">
              <a:solidFill>
                <a:srgbClr val="001445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63499" dir="4200005" algn="ctr" rotWithShape="0">
                <a:schemeClr val="bg2">
                  <a:alpha val="3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24"/>
            <p:cNvSpPr>
              <a:spLocks/>
            </p:cNvSpPr>
            <p:nvPr/>
          </p:nvSpPr>
          <p:spPr bwMode="auto">
            <a:xfrm>
              <a:off x="2835" y="591"/>
              <a:ext cx="315" cy="3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ea typeface="Gill Sans" charset="0"/>
                  <a:cs typeface="Gill Sans" charset="0"/>
                </a:rPr>
                <a:t>(X)</a:t>
              </a:r>
            </a:p>
          </p:txBody>
        </p:sp>
        <p:sp>
          <p:nvSpPr>
            <p:cNvPr id="110" name="Rectangle 25"/>
            <p:cNvSpPr>
              <a:spLocks/>
            </p:cNvSpPr>
            <p:nvPr/>
          </p:nvSpPr>
          <p:spPr bwMode="auto">
            <a:xfrm>
              <a:off x="3163" y="1451"/>
              <a:ext cx="48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 dirty="0">
                  <a:solidFill>
                    <a:srgbClr val="7030A0"/>
                  </a:solidFill>
                  <a:ea typeface="Gill Sans" charset="0"/>
                  <a:cs typeface="Gill Sans" charset="0"/>
                </a:rPr>
                <a:t>i</a:t>
              </a:r>
            </a:p>
          </p:txBody>
        </p:sp>
        <p:sp>
          <p:nvSpPr>
            <p:cNvPr id="111" name="Rectangle 26"/>
            <p:cNvSpPr>
              <a:spLocks/>
            </p:cNvSpPr>
            <p:nvPr/>
          </p:nvSpPr>
          <p:spPr bwMode="auto">
            <a:xfrm>
              <a:off x="3219" y="931"/>
              <a:ext cx="96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ii</a:t>
              </a:r>
            </a:p>
          </p:txBody>
        </p:sp>
        <p:sp>
          <p:nvSpPr>
            <p:cNvPr id="112" name="Rectangle 27"/>
            <p:cNvSpPr>
              <a:spLocks/>
            </p:cNvSpPr>
            <p:nvPr/>
          </p:nvSpPr>
          <p:spPr bwMode="auto">
            <a:xfrm>
              <a:off x="3539" y="1923"/>
              <a:ext cx="144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iii</a:t>
              </a:r>
            </a:p>
          </p:txBody>
        </p:sp>
        <p:sp>
          <p:nvSpPr>
            <p:cNvPr id="113" name="Rectangle 28"/>
            <p:cNvSpPr>
              <a:spLocks/>
            </p:cNvSpPr>
            <p:nvPr/>
          </p:nvSpPr>
          <p:spPr bwMode="auto">
            <a:xfrm>
              <a:off x="3535" y="1291"/>
              <a:ext cx="143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iv</a:t>
              </a:r>
            </a:p>
          </p:txBody>
        </p:sp>
        <p:sp>
          <p:nvSpPr>
            <p:cNvPr id="114" name="Rectangle 29"/>
            <p:cNvSpPr>
              <a:spLocks/>
            </p:cNvSpPr>
            <p:nvPr/>
          </p:nvSpPr>
          <p:spPr bwMode="auto">
            <a:xfrm>
              <a:off x="3911" y="2251"/>
              <a:ext cx="95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v</a:t>
              </a:r>
            </a:p>
          </p:txBody>
        </p:sp>
        <p:sp>
          <p:nvSpPr>
            <p:cNvPr id="115" name="Rectangle 30"/>
            <p:cNvSpPr>
              <a:spLocks/>
            </p:cNvSpPr>
            <p:nvPr/>
          </p:nvSpPr>
          <p:spPr bwMode="auto">
            <a:xfrm>
              <a:off x="4019" y="1291"/>
              <a:ext cx="100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a</a:t>
              </a:r>
            </a:p>
          </p:txBody>
        </p:sp>
        <p:sp>
          <p:nvSpPr>
            <p:cNvPr id="116" name="Rectangle 31"/>
            <p:cNvSpPr>
              <a:spLocks/>
            </p:cNvSpPr>
            <p:nvPr/>
          </p:nvSpPr>
          <p:spPr bwMode="auto">
            <a:xfrm>
              <a:off x="4156" y="1851"/>
              <a:ext cx="111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b</a:t>
              </a:r>
            </a:p>
          </p:txBody>
        </p:sp>
        <p:sp>
          <p:nvSpPr>
            <p:cNvPr id="117" name="Rectangle 32"/>
            <p:cNvSpPr>
              <a:spLocks/>
            </p:cNvSpPr>
            <p:nvPr/>
          </p:nvSpPr>
          <p:spPr bwMode="auto">
            <a:xfrm>
              <a:off x="4295" y="947"/>
              <a:ext cx="89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u="sng">
                  <a:solidFill>
                    <a:srgbClr val="7030A0"/>
                  </a:solidFill>
                  <a:ea typeface="Gill Sans" charset="0"/>
                  <a:cs typeface="Gill Sans" charset="0"/>
                </a:rPr>
                <a:t>c</a:t>
              </a:r>
            </a:p>
          </p:txBody>
        </p:sp>
        <p:sp>
          <p:nvSpPr>
            <p:cNvPr id="118" name="Rectangle 33"/>
            <p:cNvSpPr>
              <a:spLocks/>
            </p:cNvSpPr>
            <p:nvPr/>
          </p:nvSpPr>
          <p:spPr bwMode="auto">
            <a:xfrm>
              <a:off x="4243" y="711"/>
              <a:ext cx="151" cy="3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accent3">
                      <a:lumMod val="75000"/>
                    </a:schemeClr>
                  </a:solidFill>
                  <a:ea typeface="Gill Sans" charset="0"/>
                  <a:cs typeface="Gill Sans" charset="0"/>
                </a:rPr>
                <a:t>B</a:t>
              </a:r>
            </a:p>
          </p:txBody>
        </p:sp>
        <p:sp>
          <p:nvSpPr>
            <p:cNvPr id="119" name="Rectangle 34"/>
            <p:cNvSpPr>
              <a:spLocks/>
            </p:cNvSpPr>
            <p:nvPr/>
          </p:nvSpPr>
          <p:spPr bwMode="auto">
            <a:xfrm>
              <a:off x="3875" y="2487"/>
              <a:ext cx="162" cy="3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accent3">
                      <a:lumMod val="75000"/>
                    </a:schemeClr>
                  </a:solidFill>
                  <a:ea typeface="Gill Sans" charset="0"/>
                  <a:cs typeface="Gill Sans" charset="0"/>
                </a:rPr>
                <a:t>A</a:t>
              </a:r>
            </a:p>
          </p:txBody>
        </p:sp>
        <p:sp>
          <p:nvSpPr>
            <p:cNvPr id="120" name="Rectangle 35"/>
            <p:cNvSpPr>
              <a:spLocks/>
            </p:cNvSpPr>
            <p:nvPr/>
          </p:nvSpPr>
          <p:spPr bwMode="auto">
            <a:xfrm>
              <a:off x="4571" y="2035"/>
              <a:ext cx="48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ea typeface="Gill Sans" charset="0"/>
                  <a:cs typeface="Gill Sans" charset="0"/>
                </a:rPr>
                <a:t>i</a:t>
              </a:r>
            </a:p>
          </p:txBody>
        </p:sp>
        <p:sp>
          <p:nvSpPr>
            <p:cNvPr id="121" name="Rectangle 36"/>
            <p:cNvSpPr>
              <a:spLocks/>
            </p:cNvSpPr>
            <p:nvPr/>
          </p:nvSpPr>
          <p:spPr bwMode="auto">
            <a:xfrm>
              <a:off x="4603" y="1403"/>
              <a:ext cx="96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  <a:ea typeface="Gill Sans" charset="0"/>
                  <a:cs typeface="Gill Sans" charset="0"/>
                </a:rPr>
                <a:t>ii</a:t>
              </a:r>
            </a:p>
          </p:txBody>
        </p:sp>
        <p:sp>
          <p:nvSpPr>
            <p:cNvPr id="122" name="Rectangle 37"/>
            <p:cNvSpPr>
              <a:spLocks/>
            </p:cNvSpPr>
            <p:nvPr/>
          </p:nvSpPr>
          <p:spPr bwMode="auto">
            <a:xfrm>
              <a:off x="4947" y="2627"/>
              <a:ext cx="144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ea typeface="Gill Sans" charset="0"/>
                  <a:cs typeface="Gill Sans" charset="0"/>
                </a:rPr>
                <a:t>iii</a:t>
              </a:r>
            </a:p>
          </p:txBody>
        </p:sp>
        <p:sp>
          <p:nvSpPr>
            <p:cNvPr id="123" name="Rectangle 38"/>
            <p:cNvSpPr>
              <a:spLocks/>
            </p:cNvSpPr>
            <p:nvPr/>
          </p:nvSpPr>
          <p:spPr bwMode="auto">
            <a:xfrm>
              <a:off x="4943" y="2083"/>
              <a:ext cx="143" cy="26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  <a:ea typeface="Gill Sans" charset="0"/>
                  <a:cs typeface="Gill Sans" charset="0"/>
                </a:rPr>
                <a:t>iv</a:t>
              </a:r>
            </a:p>
          </p:txBody>
        </p:sp>
        <p:sp>
          <p:nvSpPr>
            <p:cNvPr id="124" name="Rectangle 39"/>
            <p:cNvSpPr>
              <a:spLocks/>
            </p:cNvSpPr>
            <p:nvPr/>
          </p:nvSpPr>
          <p:spPr bwMode="auto">
            <a:xfrm>
              <a:off x="5246" y="2959"/>
              <a:ext cx="149" cy="3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accent3">
                      <a:lumMod val="75000"/>
                    </a:schemeClr>
                  </a:solidFill>
                  <a:ea typeface="Gill Sans" charset="0"/>
                  <a:cs typeface="Gill Sans" charset="0"/>
                </a:rPr>
                <a:t>C</a:t>
              </a:r>
            </a:p>
          </p:txBody>
        </p:sp>
        <p:sp>
          <p:nvSpPr>
            <p:cNvPr id="125" name="Rectangle 40"/>
            <p:cNvSpPr>
              <a:spLocks/>
            </p:cNvSpPr>
            <p:nvPr/>
          </p:nvSpPr>
          <p:spPr bwMode="auto">
            <a:xfrm>
              <a:off x="5219" y="3167"/>
              <a:ext cx="306" cy="3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ea typeface="Gill Sans" charset="0"/>
                  <a:cs typeface="Gill Sans" charset="0"/>
                </a:rPr>
                <a:t>(Y)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258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5867400" cy="1143000"/>
          </a:xfrm>
        </p:spPr>
        <p:txBody>
          <a:bodyPr vert="horz" lIns="64291" tIns="32146" rIns="64291" bIns="32146" rtlCol="0" anchor="ctr">
            <a:normAutofit/>
          </a:bodyPr>
          <a:lstStyle/>
          <a:p>
            <a:r>
              <a:rPr lang="en-US" sz="4800" b="1" dirty="0"/>
              <a:t>Flat Triangle Combo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573835" y="4648201"/>
            <a:ext cx="71924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/>
            <a:r>
              <a:rPr lang="en-US" sz="2400" b="1" dirty="0"/>
              <a:t>Flat Waves are common in the W wave position</a:t>
            </a:r>
          </a:p>
          <a:p>
            <a:pPr marL="342900" indent="-342900" algn="ctr"/>
            <a:r>
              <a:rPr lang="en-US" sz="2400" b="1" dirty="0"/>
              <a:t>Triangles are common in the Y wave position</a:t>
            </a:r>
          </a:p>
          <a:p>
            <a:pPr marL="342900" indent="-342900" algn="ctr"/>
            <a:r>
              <a:rPr lang="en-US" sz="2400" b="1" dirty="0"/>
              <a:t>This combination looks more sideways than directional</a:t>
            </a:r>
          </a:p>
        </p:txBody>
      </p: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6172200" y="1769589"/>
            <a:ext cx="2507828" cy="2026125"/>
            <a:chOff x="0" y="-27"/>
            <a:chExt cx="2268" cy="1882"/>
          </a:xfrm>
        </p:grpSpPr>
        <p:sp>
          <p:nvSpPr>
            <p:cNvPr id="45" name="AutoShape 2"/>
            <p:cNvSpPr>
              <a:spLocks/>
            </p:cNvSpPr>
            <p:nvPr/>
          </p:nvSpPr>
          <p:spPr bwMode="auto">
            <a:xfrm>
              <a:off x="0" y="652"/>
              <a:ext cx="2268" cy="120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4897" y="21600"/>
                  </a:moveTo>
                  <a:lnTo>
                    <a:pt x="19851" y="15169"/>
                  </a:lnTo>
                  <a:lnTo>
                    <a:pt x="21600" y="7090"/>
                  </a:lnTo>
                  <a:lnTo>
                    <a:pt x="0" y="0"/>
                  </a:lnTo>
                  <a:lnTo>
                    <a:pt x="4897" y="21600"/>
                  </a:lnTo>
                  <a:close/>
                  <a:moveTo>
                    <a:pt x="4897" y="21600"/>
                  </a:moveTo>
                </a:path>
              </a:pathLst>
            </a:custGeom>
            <a:gradFill rotWithShape="0">
              <a:gsLst>
                <a:gs pos="0">
                  <a:srgbClr val="8CC188">
                    <a:alpha val="68999"/>
                  </a:srgbClr>
                </a:gs>
                <a:gs pos="100000">
                  <a:srgbClr val="489033">
                    <a:alpha val="68999"/>
                  </a:srgbClr>
                </a:gs>
              </a:gsLst>
              <a:lin ang="5400000" scaled="1"/>
            </a:gradFill>
            <a:ln w="25400">
              <a:solidFill>
                <a:srgbClr val="D2DBE6">
                  <a:alpha val="68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46" name="Rectangle 3"/>
            <p:cNvSpPr>
              <a:spLocks/>
            </p:cNvSpPr>
            <p:nvPr/>
          </p:nvSpPr>
          <p:spPr bwMode="auto">
            <a:xfrm>
              <a:off x="785" y="-27"/>
              <a:ext cx="893" cy="343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Triangle</a:t>
              </a:r>
            </a:p>
          </p:txBody>
        </p:sp>
      </p:grpSp>
      <p:grpSp>
        <p:nvGrpSpPr>
          <p:cNvPr id="47" name="Group 4"/>
          <p:cNvGrpSpPr>
            <a:grpSpLocks/>
          </p:cNvGrpSpPr>
          <p:nvPr/>
        </p:nvGrpSpPr>
        <p:grpSpPr bwMode="auto">
          <a:xfrm>
            <a:off x="3048000" y="1705262"/>
            <a:ext cx="2590800" cy="2409539"/>
            <a:chOff x="0" y="-12"/>
            <a:chExt cx="1880" cy="2036"/>
          </a:xfrm>
        </p:grpSpPr>
        <p:sp>
          <p:nvSpPr>
            <p:cNvPr id="48" name="Rectangle 5"/>
            <p:cNvSpPr>
              <a:spLocks/>
            </p:cNvSpPr>
            <p:nvPr/>
          </p:nvSpPr>
          <p:spPr bwMode="auto">
            <a:xfrm>
              <a:off x="0" y="624"/>
              <a:ext cx="1880" cy="1400"/>
            </a:xfrm>
            <a:prstGeom prst="rect">
              <a:avLst/>
            </a:prstGeom>
            <a:gradFill rotWithShape="0">
              <a:gsLst>
                <a:gs pos="0">
                  <a:srgbClr val="8CC188">
                    <a:alpha val="68999"/>
                  </a:srgbClr>
                </a:gs>
                <a:gs pos="100000">
                  <a:srgbClr val="489033">
                    <a:alpha val="68999"/>
                  </a:srgbClr>
                </a:gs>
              </a:gsLst>
              <a:lin ang="5400000" scaled="1"/>
            </a:gradFill>
            <a:ln w="25400">
              <a:solidFill>
                <a:srgbClr val="D2DBE6">
                  <a:alpha val="68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49" name="Rectangle 6"/>
            <p:cNvSpPr>
              <a:spLocks/>
            </p:cNvSpPr>
            <p:nvPr/>
          </p:nvSpPr>
          <p:spPr bwMode="auto">
            <a:xfrm>
              <a:off x="485" y="-12"/>
              <a:ext cx="938" cy="31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25714B"/>
                  </a:solidFill>
                  <a:ea typeface="Gill Sans" charset="0"/>
                  <a:cs typeface="Gill Sans" charset="0"/>
                </a:rPr>
                <a:t>Flat Wave </a:t>
              </a:r>
            </a:p>
          </p:txBody>
        </p:sp>
      </p:grpSp>
      <p:grpSp>
        <p:nvGrpSpPr>
          <p:cNvPr id="50" name="Group 10"/>
          <p:cNvGrpSpPr>
            <a:grpSpLocks/>
          </p:cNvGrpSpPr>
          <p:nvPr/>
        </p:nvGrpSpPr>
        <p:grpSpPr bwMode="auto">
          <a:xfrm>
            <a:off x="2590800" y="2286000"/>
            <a:ext cx="6629400" cy="2247900"/>
            <a:chOff x="0" y="0"/>
            <a:chExt cx="5536" cy="2088"/>
          </a:xfrm>
        </p:grpSpPr>
        <p:sp>
          <p:nvSpPr>
            <p:cNvPr id="51" name="AutoShape 11"/>
            <p:cNvSpPr>
              <a:spLocks/>
            </p:cNvSpPr>
            <p:nvPr/>
          </p:nvSpPr>
          <p:spPr bwMode="auto">
            <a:xfrm>
              <a:off x="713" y="190"/>
              <a:ext cx="4390" cy="13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643" y="11825"/>
                  </a:lnTo>
                  <a:lnTo>
                    <a:pt x="1335" y="5045"/>
                  </a:lnTo>
                  <a:lnTo>
                    <a:pt x="2570" y="18762"/>
                  </a:lnTo>
                  <a:lnTo>
                    <a:pt x="3312" y="5676"/>
                  </a:lnTo>
                  <a:lnTo>
                    <a:pt x="4449" y="11825"/>
                  </a:lnTo>
                  <a:lnTo>
                    <a:pt x="5289" y="315"/>
                  </a:lnTo>
                  <a:lnTo>
                    <a:pt x="6030" y="7253"/>
                  </a:lnTo>
                  <a:lnTo>
                    <a:pt x="6574" y="2680"/>
                  </a:lnTo>
                  <a:lnTo>
                    <a:pt x="7513" y="15293"/>
                  </a:lnTo>
                  <a:lnTo>
                    <a:pt x="8106" y="11352"/>
                  </a:lnTo>
                  <a:lnTo>
                    <a:pt x="8996" y="21600"/>
                  </a:lnTo>
                  <a:lnTo>
                    <a:pt x="9787" y="5676"/>
                  </a:lnTo>
                  <a:lnTo>
                    <a:pt x="10775" y="13244"/>
                  </a:lnTo>
                  <a:lnTo>
                    <a:pt x="11319" y="631"/>
                  </a:lnTo>
                  <a:lnTo>
                    <a:pt x="12654" y="11982"/>
                  </a:lnTo>
                  <a:lnTo>
                    <a:pt x="13049" y="8514"/>
                  </a:lnTo>
                  <a:lnTo>
                    <a:pt x="13939" y="18604"/>
                  </a:lnTo>
                  <a:lnTo>
                    <a:pt x="14384" y="8829"/>
                  </a:lnTo>
                  <a:lnTo>
                    <a:pt x="15372" y="11982"/>
                  </a:lnTo>
                  <a:lnTo>
                    <a:pt x="15965" y="2050"/>
                  </a:lnTo>
                  <a:lnTo>
                    <a:pt x="16805" y="11036"/>
                  </a:lnTo>
                  <a:lnTo>
                    <a:pt x="17151" y="6622"/>
                  </a:lnTo>
                  <a:lnTo>
                    <a:pt x="18041" y="15924"/>
                  </a:lnTo>
                  <a:lnTo>
                    <a:pt x="18684" y="8829"/>
                  </a:lnTo>
                  <a:lnTo>
                    <a:pt x="19178" y="11194"/>
                  </a:lnTo>
                  <a:lnTo>
                    <a:pt x="19672" y="5045"/>
                  </a:lnTo>
                  <a:lnTo>
                    <a:pt x="20562" y="10721"/>
                  </a:lnTo>
                  <a:lnTo>
                    <a:pt x="20908" y="8514"/>
                  </a:lnTo>
                  <a:lnTo>
                    <a:pt x="21600" y="13244"/>
                  </a:lnTo>
                </a:path>
              </a:pathLst>
            </a:custGeom>
            <a:noFill/>
            <a:ln w="50800">
              <a:solidFill>
                <a:srgbClr val="001445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52" name="Line 12"/>
            <p:cNvSpPr>
              <a:spLocks noChangeShapeType="1"/>
            </p:cNvSpPr>
            <p:nvPr/>
          </p:nvSpPr>
          <p:spPr bwMode="auto">
            <a:xfrm flipH="1">
              <a:off x="0" y="210"/>
              <a:ext cx="692" cy="1878"/>
            </a:xfrm>
            <a:prstGeom prst="line">
              <a:avLst/>
            </a:prstGeom>
            <a:noFill/>
            <a:ln w="50800">
              <a:solidFill>
                <a:srgbClr val="001445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53" name="Line 13"/>
            <p:cNvSpPr>
              <a:spLocks noChangeShapeType="1"/>
            </p:cNvSpPr>
            <p:nvPr/>
          </p:nvSpPr>
          <p:spPr bwMode="auto">
            <a:xfrm flipH="1">
              <a:off x="5137" y="0"/>
              <a:ext cx="398" cy="1021"/>
            </a:xfrm>
            <a:prstGeom prst="line">
              <a:avLst/>
            </a:prstGeom>
            <a:noFill/>
            <a:ln w="50800">
              <a:solidFill>
                <a:srgbClr val="001445"/>
              </a:solidFill>
              <a:prstDash val="sysDot"/>
              <a:round/>
              <a:headEnd type="triangl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</p:grpSp>
      <p:sp>
        <p:nvSpPr>
          <p:cNvPr id="54" name="Rectangle 24"/>
          <p:cNvSpPr>
            <a:spLocks/>
          </p:cNvSpPr>
          <p:nvPr/>
        </p:nvSpPr>
        <p:spPr bwMode="auto">
          <a:xfrm>
            <a:off x="6019801" y="2057400"/>
            <a:ext cx="422449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ea typeface="Gill Sans" charset="0"/>
                <a:cs typeface="Gill Sans" charset="0"/>
              </a:rPr>
              <a:t>(X)</a:t>
            </a:r>
          </a:p>
        </p:txBody>
      </p:sp>
      <p:sp>
        <p:nvSpPr>
          <p:cNvPr id="55" name="Rectangle 24"/>
          <p:cNvSpPr>
            <a:spLocks/>
          </p:cNvSpPr>
          <p:nvPr/>
        </p:nvSpPr>
        <p:spPr bwMode="auto">
          <a:xfrm>
            <a:off x="8534401" y="3505200"/>
            <a:ext cx="422449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ea typeface="Gill Sans" charset="0"/>
                <a:cs typeface="Gill Sans" charset="0"/>
              </a:rPr>
              <a:t>(Y)</a:t>
            </a:r>
          </a:p>
        </p:txBody>
      </p:sp>
      <p:sp>
        <p:nvSpPr>
          <p:cNvPr id="56" name="Rectangle 24"/>
          <p:cNvSpPr>
            <a:spLocks/>
          </p:cNvSpPr>
          <p:nvPr/>
        </p:nvSpPr>
        <p:spPr bwMode="auto">
          <a:xfrm>
            <a:off x="5410200" y="4191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ea typeface="Gill Sans" charset="0"/>
                <a:cs typeface="Gill Sans" charset="0"/>
              </a:rPr>
              <a:t>(W)</a:t>
            </a:r>
          </a:p>
        </p:txBody>
      </p:sp>
    </p:spTree>
    <p:extLst>
      <p:ext uri="{BB962C8B-B14F-4D97-AF65-F5344CB8AC3E}">
        <p14:creationId xmlns:p14="http://schemas.microsoft.com/office/powerpoint/2010/main" val="97099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5867400" cy="1143000"/>
          </a:xfrm>
        </p:spPr>
        <p:txBody>
          <a:bodyPr vert="horz" lIns="64291" tIns="32146" rIns="64291" bIns="32146" rtlCol="0" anchor="ctr">
            <a:normAutofit/>
          </a:bodyPr>
          <a:lstStyle/>
          <a:p>
            <a:r>
              <a:rPr lang="en-US" sz="4800" b="1" dirty="0"/>
              <a:t>Flat Zig-Zag Combo</a:t>
            </a:r>
          </a:p>
        </p:txBody>
      </p:sp>
      <p:grpSp>
        <p:nvGrpSpPr>
          <p:cNvPr id="43" name="Group 4"/>
          <p:cNvGrpSpPr>
            <a:grpSpLocks/>
          </p:cNvGrpSpPr>
          <p:nvPr/>
        </p:nvGrpSpPr>
        <p:grpSpPr bwMode="auto">
          <a:xfrm>
            <a:off x="3581400" y="1708228"/>
            <a:ext cx="2362200" cy="2025573"/>
            <a:chOff x="0" y="231"/>
            <a:chExt cx="1720" cy="1689"/>
          </a:xfrm>
        </p:grpSpPr>
        <p:sp>
          <p:nvSpPr>
            <p:cNvPr id="45" name="Rectangle 5"/>
            <p:cNvSpPr>
              <a:spLocks/>
            </p:cNvSpPr>
            <p:nvPr/>
          </p:nvSpPr>
          <p:spPr bwMode="auto">
            <a:xfrm>
              <a:off x="0" y="584"/>
              <a:ext cx="1720" cy="1336"/>
            </a:xfrm>
            <a:prstGeom prst="rect">
              <a:avLst/>
            </a:prstGeom>
            <a:gradFill rotWithShape="0">
              <a:gsLst>
                <a:gs pos="0">
                  <a:srgbClr val="8CC188">
                    <a:alpha val="68999"/>
                  </a:srgbClr>
                </a:gs>
                <a:gs pos="100000">
                  <a:srgbClr val="489033">
                    <a:alpha val="68999"/>
                  </a:srgbClr>
                </a:gs>
              </a:gsLst>
              <a:lin ang="5400000" scaled="1"/>
            </a:gradFill>
            <a:ln w="25400">
              <a:solidFill>
                <a:srgbClr val="D2DBE6">
                  <a:alpha val="68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46" name="Rectangle 6"/>
            <p:cNvSpPr>
              <a:spLocks/>
            </p:cNvSpPr>
            <p:nvPr/>
          </p:nvSpPr>
          <p:spPr bwMode="auto">
            <a:xfrm>
              <a:off x="432" y="231"/>
              <a:ext cx="891" cy="30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ea typeface="Gill Sans" charset="0"/>
                  <a:cs typeface="Gill Sans" charset="0"/>
                </a:rPr>
                <a:t>Flat Wave</a:t>
              </a: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6477000" y="1779155"/>
            <a:ext cx="2590800" cy="2335645"/>
            <a:chOff x="0" y="249"/>
            <a:chExt cx="1896" cy="2023"/>
          </a:xfrm>
        </p:grpSpPr>
        <p:sp>
          <p:nvSpPr>
            <p:cNvPr id="48" name="Rectangle 2"/>
            <p:cNvSpPr>
              <a:spLocks/>
            </p:cNvSpPr>
            <p:nvPr/>
          </p:nvSpPr>
          <p:spPr bwMode="auto">
            <a:xfrm>
              <a:off x="0" y="584"/>
              <a:ext cx="1896" cy="1688"/>
            </a:xfrm>
            <a:prstGeom prst="rect">
              <a:avLst/>
            </a:prstGeom>
            <a:gradFill rotWithShape="0">
              <a:gsLst>
                <a:gs pos="0">
                  <a:srgbClr val="8CC188">
                    <a:alpha val="68999"/>
                  </a:srgbClr>
                </a:gs>
                <a:gs pos="100000">
                  <a:srgbClr val="489033">
                    <a:alpha val="68999"/>
                  </a:srgbClr>
                </a:gs>
              </a:gsLst>
              <a:lin ang="5400000" scaled="1"/>
            </a:gradFill>
            <a:ln w="25400">
              <a:solidFill>
                <a:srgbClr val="D2DBE6">
                  <a:alpha val="68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49" name="Rectangle 3"/>
            <p:cNvSpPr>
              <a:spLocks/>
            </p:cNvSpPr>
            <p:nvPr/>
          </p:nvSpPr>
          <p:spPr bwMode="auto">
            <a:xfrm>
              <a:off x="613" y="249"/>
              <a:ext cx="650" cy="32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ea typeface="Gill Sans" charset="0"/>
                  <a:cs typeface="Gill Sans" charset="0"/>
                </a:rPr>
                <a:t>Zig-Zag</a:t>
              </a:r>
            </a:p>
          </p:txBody>
        </p:sp>
      </p:grpSp>
      <p:sp>
        <p:nvSpPr>
          <p:cNvPr id="50" name="Rectangle 24"/>
          <p:cNvSpPr>
            <a:spLocks/>
          </p:cNvSpPr>
          <p:nvPr/>
        </p:nvSpPr>
        <p:spPr bwMode="auto">
          <a:xfrm>
            <a:off x="6324601" y="1752600"/>
            <a:ext cx="422449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ea typeface="Gill Sans" charset="0"/>
                <a:cs typeface="Gill Sans" charset="0"/>
              </a:rPr>
              <a:t>(X)</a:t>
            </a:r>
          </a:p>
        </p:txBody>
      </p:sp>
      <p:sp>
        <p:nvSpPr>
          <p:cNvPr id="51" name="Rectangle 24"/>
          <p:cNvSpPr>
            <a:spLocks/>
          </p:cNvSpPr>
          <p:nvPr/>
        </p:nvSpPr>
        <p:spPr bwMode="auto">
          <a:xfrm>
            <a:off x="5715000" y="37338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ea typeface="Gill Sans" charset="0"/>
                <a:cs typeface="Gill Sans" charset="0"/>
              </a:rPr>
              <a:t>(W)</a:t>
            </a:r>
          </a:p>
        </p:txBody>
      </p:sp>
      <p:sp>
        <p:nvSpPr>
          <p:cNvPr id="52" name="Rectangle 24"/>
          <p:cNvSpPr>
            <a:spLocks/>
          </p:cNvSpPr>
          <p:nvPr/>
        </p:nvSpPr>
        <p:spPr bwMode="auto">
          <a:xfrm>
            <a:off x="8839201" y="4114800"/>
            <a:ext cx="422449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ea typeface="Gill Sans" charset="0"/>
                <a:cs typeface="Gill Sans" charset="0"/>
              </a:rPr>
              <a:t>(Y)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743200" y="2209800"/>
            <a:ext cx="6858000" cy="2209800"/>
            <a:chOff x="0" y="0"/>
            <a:chExt cx="5120" cy="1917"/>
          </a:xfrm>
        </p:grpSpPr>
        <p:sp>
          <p:nvSpPr>
            <p:cNvPr id="18" name="AutoShape 11"/>
            <p:cNvSpPr>
              <a:spLocks/>
            </p:cNvSpPr>
            <p:nvPr/>
          </p:nvSpPr>
          <p:spPr bwMode="auto">
            <a:xfrm>
              <a:off x="704" y="0"/>
              <a:ext cx="3986" cy="160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47"/>
                  </a:moveTo>
                  <a:lnTo>
                    <a:pt x="647" y="9257"/>
                  </a:lnTo>
                  <a:lnTo>
                    <a:pt x="1394" y="3950"/>
                  </a:lnTo>
                  <a:lnTo>
                    <a:pt x="2538" y="14565"/>
                  </a:lnTo>
                  <a:lnTo>
                    <a:pt x="3335" y="4443"/>
                  </a:lnTo>
                  <a:lnTo>
                    <a:pt x="4479" y="9010"/>
                  </a:lnTo>
                  <a:lnTo>
                    <a:pt x="5325" y="0"/>
                  </a:lnTo>
                  <a:lnTo>
                    <a:pt x="6072" y="5801"/>
                  </a:lnTo>
                  <a:lnTo>
                    <a:pt x="6619" y="1851"/>
                  </a:lnTo>
                  <a:lnTo>
                    <a:pt x="7515" y="11849"/>
                  </a:lnTo>
                  <a:lnTo>
                    <a:pt x="8112" y="8763"/>
                  </a:lnTo>
                  <a:lnTo>
                    <a:pt x="9058" y="16663"/>
                  </a:lnTo>
                  <a:lnTo>
                    <a:pt x="9805" y="4320"/>
                  </a:lnTo>
                  <a:lnTo>
                    <a:pt x="10800" y="10121"/>
                  </a:lnTo>
                  <a:lnTo>
                    <a:pt x="11397" y="370"/>
                  </a:lnTo>
                  <a:lnTo>
                    <a:pt x="12343" y="4567"/>
                  </a:lnTo>
                  <a:lnTo>
                    <a:pt x="12691" y="1975"/>
                  </a:lnTo>
                  <a:lnTo>
                    <a:pt x="14234" y="13207"/>
                  </a:lnTo>
                  <a:lnTo>
                    <a:pt x="14732" y="10615"/>
                  </a:lnTo>
                  <a:lnTo>
                    <a:pt x="15727" y="16663"/>
                  </a:lnTo>
                  <a:lnTo>
                    <a:pt x="16374" y="8763"/>
                  </a:lnTo>
                  <a:lnTo>
                    <a:pt x="17071" y="11973"/>
                  </a:lnTo>
                  <a:lnTo>
                    <a:pt x="17618" y="4937"/>
                  </a:lnTo>
                  <a:lnTo>
                    <a:pt x="18465" y="10738"/>
                  </a:lnTo>
                  <a:lnTo>
                    <a:pt x="18863" y="7653"/>
                  </a:lnTo>
                  <a:lnTo>
                    <a:pt x="20455" y="19749"/>
                  </a:lnTo>
                  <a:lnTo>
                    <a:pt x="20754" y="16539"/>
                  </a:lnTo>
                  <a:lnTo>
                    <a:pt x="21600" y="21600"/>
                  </a:lnTo>
                </a:path>
              </a:pathLst>
            </a:custGeom>
            <a:noFill/>
            <a:ln w="50800">
              <a:solidFill>
                <a:srgbClr val="001445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 flipH="1">
              <a:off x="0" y="39"/>
              <a:ext cx="692" cy="1878"/>
            </a:xfrm>
            <a:prstGeom prst="line">
              <a:avLst/>
            </a:prstGeom>
            <a:noFill/>
            <a:ln w="50800">
              <a:solidFill>
                <a:srgbClr val="001445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 flipH="1">
              <a:off x="4721" y="597"/>
              <a:ext cx="398" cy="1021"/>
            </a:xfrm>
            <a:prstGeom prst="line">
              <a:avLst/>
            </a:prstGeom>
            <a:noFill/>
            <a:ln w="50800">
              <a:solidFill>
                <a:srgbClr val="001445"/>
              </a:solidFill>
              <a:prstDash val="sysDot"/>
              <a:round/>
              <a:headEnd type="triangl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8147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/>
          <p:cNvSpPr txBox="1"/>
          <p:nvPr/>
        </p:nvSpPr>
        <p:spPr>
          <a:xfrm>
            <a:off x="2665437" y="5181601"/>
            <a:ext cx="7103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/>
            <a:r>
              <a:rPr lang="en-US" b="1" dirty="0"/>
              <a:t>Triple combinations are three corrective patterns joined by two X waves.</a:t>
            </a:r>
          </a:p>
          <a:p>
            <a:pPr marL="342900" indent="-342900" algn="ctr"/>
            <a:r>
              <a:rPr lang="en-US" b="1" dirty="0"/>
              <a:t>Labeled W-Y-Z (W-X-Y-X-Z).  Rare.</a:t>
            </a:r>
          </a:p>
        </p:txBody>
      </p:sp>
      <p:sp>
        <p:nvSpPr>
          <p:cNvPr id="15" name="Rectangle 24"/>
          <p:cNvSpPr>
            <a:spLocks/>
          </p:cNvSpPr>
          <p:nvPr/>
        </p:nvSpPr>
        <p:spPr bwMode="auto">
          <a:xfrm>
            <a:off x="7315200" y="2133600"/>
            <a:ext cx="457200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a typeface="Gill Sans" charset="0"/>
                <a:cs typeface="Gill Sans" charset="0"/>
              </a:rPr>
              <a:t>(X)</a:t>
            </a:r>
          </a:p>
        </p:txBody>
      </p:sp>
      <p:sp>
        <p:nvSpPr>
          <p:cNvPr id="16" name="Rectangle 40"/>
          <p:cNvSpPr>
            <a:spLocks/>
          </p:cNvSpPr>
          <p:nvPr/>
        </p:nvSpPr>
        <p:spPr bwMode="auto">
          <a:xfrm>
            <a:off x="6858001" y="4648200"/>
            <a:ext cx="412831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ea typeface="Gill Sans" charset="0"/>
                <a:cs typeface="Gill Sans" charset="0"/>
              </a:rPr>
              <a:t>(Y)</a:t>
            </a:r>
          </a:p>
        </p:txBody>
      </p:sp>
      <p:sp>
        <p:nvSpPr>
          <p:cNvPr id="17" name="Rectangle 40"/>
          <p:cNvSpPr>
            <a:spLocks/>
          </p:cNvSpPr>
          <p:nvPr/>
        </p:nvSpPr>
        <p:spPr bwMode="auto">
          <a:xfrm>
            <a:off x="4191000" y="3810000"/>
            <a:ext cx="457200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ea typeface="Gill Sans" charset="0"/>
                <a:cs typeface="Gill Sans" charset="0"/>
              </a:rPr>
              <a:t>(W)</a:t>
            </a:r>
          </a:p>
        </p:txBody>
      </p:sp>
      <p:sp>
        <p:nvSpPr>
          <p:cNvPr id="18" name="Rectangle 24"/>
          <p:cNvSpPr>
            <a:spLocks/>
          </p:cNvSpPr>
          <p:nvPr/>
        </p:nvSpPr>
        <p:spPr bwMode="auto">
          <a:xfrm>
            <a:off x="4876800" y="2133600"/>
            <a:ext cx="457200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a typeface="Gill Sans" charset="0"/>
                <a:cs typeface="Gill Sans" charset="0"/>
              </a:rPr>
              <a:t>(X)</a:t>
            </a:r>
          </a:p>
        </p:txBody>
      </p:sp>
      <p:sp>
        <p:nvSpPr>
          <p:cNvPr id="20" name="Rectangle 40"/>
          <p:cNvSpPr>
            <a:spLocks/>
          </p:cNvSpPr>
          <p:nvPr/>
        </p:nvSpPr>
        <p:spPr bwMode="auto">
          <a:xfrm>
            <a:off x="9601200" y="3810000"/>
            <a:ext cx="457200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ea typeface="Gill Sans" charset="0"/>
                <a:cs typeface="Gill Sans" charset="0"/>
              </a:rPr>
              <a:t>(Z)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2362200" y="1447801"/>
            <a:ext cx="2057400" cy="2335645"/>
            <a:chOff x="0" y="249"/>
            <a:chExt cx="1896" cy="2023"/>
          </a:xfrm>
        </p:grpSpPr>
        <p:sp>
          <p:nvSpPr>
            <p:cNvPr id="22" name="Rectangle 2"/>
            <p:cNvSpPr>
              <a:spLocks/>
            </p:cNvSpPr>
            <p:nvPr/>
          </p:nvSpPr>
          <p:spPr bwMode="auto">
            <a:xfrm>
              <a:off x="0" y="584"/>
              <a:ext cx="1896" cy="1688"/>
            </a:xfrm>
            <a:prstGeom prst="rect">
              <a:avLst/>
            </a:prstGeom>
            <a:gradFill rotWithShape="0">
              <a:gsLst>
                <a:gs pos="0">
                  <a:srgbClr val="8CC188">
                    <a:alpha val="68999"/>
                  </a:srgbClr>
                </a:gs>
                <a:gs pos="100000">
                  <a:srgbClr val="489033">
                    <a:alpha val="68999"/>
                  </a:srgbClr>
                </a:gs>
              </a:gsLst>
              <a:lin ang="5400000" scaled="1"/>
            </a:gradFill>
            <a:ln w="25400">
              <a:solidFill>
                <a:srgbClr val="D2DBE6">
                  <a:alpha val="68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23" name="Rectangle 3"/>
            <p:cNvSpPr>
              <a:spLocks/>
            </p:cNvSpPr>
            <p:nvPr/>
          </p:nvSpPr>
          <p:spPr bwMode="auto">
            <a:xfrm>
              <a:off x="613" y="249"/>
              <a:ext cx="836" cy="32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ea typeface="Gill Sans" charset="0"/>
                  <a:cs typeface="Gill Sans" charset="0"/>
                </a:rPr>
                <a:t>Zig-Zag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5029200" y="2209801"/>
            <a:ext cx="2057400" cy="2335645"/>
            <a:chOff x="0" y="249"/>
            <a:chExt cx="1896" cy="2023"/>
          </a:xfrm>
        </p:grpSpPr>
        <p:sp>
          <p:nvSpPr>
            <p:cNvPr id="25" name="Rectangle 2"/>
            <p:cNvSpPr>
              <a:spLocks/>
            </p:cNvSpPr>
            <p:nvPr/>
          </p:nvSpPr>
          <p:spPr bwMode="auto">
            <a:xfrm>
              <a:off x="0" y="584"/>
              <a:ext cx="1896" cy="1688"/>
            </a:xfrm>
            <a:prstGeom prst="rect">
              <a:avLst/>
            </a:prstGeom>
            <a:gradFill rotWithShape="0">
              <a:gsLst>
                <a:gs pos="0">
                  <a:srgbClr val="8CC188">
                    <a:alpha val="68999"/>
                  </a:srgbClr>
                </a:gs>
                <a:gs pos="100000">
                  <a:srgbClr val="489033">
                    <a:alpha val="68999"/>
                  </a:srgbClr>
                </a:gs>
              </a:gsLst>
              <a:lin ang="5400000" scaled="1"/>
            </a:gradFill>
            <a:ln w="25400">
              <a:solidFill>
                <a:srgbClr val="D2DBE6">
                  <a:alpha val="68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26" name="Rectangle 3"/>
            <p:cNvSpPr>
              <a:spLocks/>
            </p:cNvSpPr>
            <p:nvPr/>
          </p:nvSpPr>
          <p:spPr bwMode="auto">
            <a:xfrm>
              <a:off x="729" y="249"/>
              <a:ext cx="453" cy="32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ea typeface="Gill Sans" charset="0"/>
                  <a:cs typeface="Gill Sans" charset="0"/>
                </a:rPr>
                <a:t>Flat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7543800" y="2209800"/>
            <a:ext cx="2507828" cy="2133600"/>
            <a:chOff x="0" y="434"/>
            <a:chExt cx="2268" cy="1421"/>
          </a:xfrm>
        </p:grpSpPr>
        <p:sp>
          <p:nvSpPr>
            <p:cNvPr id="32" name="AutoShape 2"/>
            <p:cNvSpPr>
              <a:spLocks/>
            </p:cNvSpPr>
            <p:nvPr/>
          </p:nvSpPr>
          <p:spPr bwMode="auto">
            <a:xfrm>
              <a:off x="0" y="652"/>
              <a:ext cx="2268" cy="120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4897" y="21600"/>
                  </a:moveTo>
                  <a:lnTo>
                    <a:pt x="19851" y="15169"/>
                  </a:lnTo>
                  <a:lnTo>
                    <a:pt x="21600" y="7090"/>
                  </a:lnTo>
                  <a:lnTo>
                    <a:pt x="0" y="0"/>
                  </a:lnTo>
                  <a:lnTo>
                    <a:pt x="4897" y="21600"/>
                  </a:lnTo>
                  <a:close/>
                  <a:moveTo>
                    <a:pt x="4897" y="21600"/>
                  </a:moveTo>
                </a:path>
              </a:pathLst>
            </a:custGeom>
            <a:gradFill rotWithShape="0">
              <a:gsLst>
                <a:gs pos="0">
                  <a:srgbClr val="8CC188">
                    <a:alpha val="68999"/>
                  </a:srgbClr>
                </a:gs>
                <a:gs pos="100000">
                  <a:srgbClr val="489033">
                    <a:alpha val="68999"/>
                  </a:srgbClr>
                </a:gs>
              </a:gsLst>
              <a:lin ang="5400000" scaled="1"/>
            </a:gradFill>
            <a:ln w="25400">
              <a:solidFill>
                <a:srgbClr val="D2DBE6">
                  <a:alpha val="68999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33" name="Rectangle 3"/>
            <p:cNvSpPr>
              <a:spLocks/>
            </p:cNvSpPr>
            <p:nvPr/>
          </p:nvSpPr>
          <p:spPr bwMode="auto">
            <a:xfrm>
              <a:off x="689" y="434"/>
              <a:ext cx="918" cy="24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ea typeface="Gill Sans" charset="0"/>
                  <a:cs typeface="Gill Sans" charset="0"/>
                </a:rPr>
                <a:t>Triangle</a:t>
              </a:r>
            </a:p>
          </p:txBody>
        </p:sp>
      </p:grpSp>
      <p:sp>
        <p:nvSpPr>
          <p:cNvPr id="12" name="AutoShape 11"/>
          <p:cNvSpPr>
            <a:spLocks/>
          </p:cNvSpPr>
          <p:nvPr/>
        </p:nvSpPr>
        <p:spPr bwMode="auto">
          <a:xfrm>
            <a:off x="2362200" y="1828800"/>
            <a:ext cx="2743232" cy="1848708"/>
          </a:xfrm>
          <a:custGeom>
            <a:avLst/>
            <a:gdLst>
              <a:gd name="connsiteX0" fmla="*/ 0 w 21600"/>
              <a:gd name="connsiteY0" fmla="*/ 247 h 21600"/>
              <a:gd name="connsiteX1" fmla="*/ 809 w 21600"/>
              <a:gd name="connsiteY1" fmla="*/ 9774 h 21600"/>
              <a:gd name="connsiteX2" fmla="*/ 1394 w 21600"/>
              <a:gd name="connsiteY2" fmla="*/ 3950 h 21600"/>
              <a:gd name="connsiteX3" fmla="*/ 2538 w 21600"/>
              <a:gd name="connsiteY3" fmla="*/ 14565 h 21600"/>
              <a:gd name="connsiteX4" fmla="*/ 3335 w 21600"/>
              <a:gd name="connsiteY4" fmla="*/ 4443 h 21600"/>
              <a:gd name="connsiteX5" fmla="*/ 4479 w 21600"/>
              <a:gd name="connsiteY5" fmla="*/ 9010 h 21600"/>
              <a:gd name="connsiteX6" fmla="*/ 5325 w 21600"/>
              <a:gd name="connsiteY6" fmla="*/ 0 h 21600"/>
              <a:gd name="connsiteX7" fmla="*/ 6072 w 21600"/>
              <a:gd name="connsiteY7" fmla="*/ 5801 h 21600"/>
              <a:gd name="connsiteX8" fmla="*/ 6619 w 21600"/>
              <a:gd name="connsiteY8" fmla="*/ 1851 h 21600"/>
              <a:gd name="connsiteX9" fmla="*/ 7515 w 21600"/>
              <a:gd name="connsiteY9" fmla="*/ 11849 h 21600"/>
              <a:gd name="connsiteX10" fmla="*/ 8112 w 21600"/>
              <a:gd name="connsiteY10" fmla="*/ 8763 h 21600"/>
              <a:gd name="connsiteX11" fmla="*/ 9058 w 21600"/>
              <a:gd name="connsiteY11" fmla="*/ 16663 h 21600"/>
              <a:gd name="connsiteX12" fmla="*/ 9805 w 21600"/>
              <a:gd name="connsiteY12" fmla="*/ 4320 h 21600"/>
              <a:gd name="connsiteX13" fmla="*/ 10800 w 21600"/>
              <a:gd name="connsiteY13" fmla="*/ 10121 h 21600"/>
              <a:gd name="connsiteX14" fmla="*/ 11397 w 21600"/>
              <a:gd name="connsiteY14" fmla="*/ 370 h 21600"/>
              <a:gd name="connsiteX15" fmla="*/ 12343 w 21600"/>
              <a:gd name="connsiteY15" fmla="*/ 4567 h 21600"/>
              <a:gd name="connsiteX16" fmla="*/ 12691 w 21600"/>
              <a:gd name="connsiteY16" fmla="*/ 1975 h 21600"/>
              <a:gd name="connsiteX17" fmla="*/ 14234 w 21600"/>
              <a:gd name="connsiteY17" fmla="*/ 13207 h 21600"/>
              <a:gd name="connsiteX18" fmla="*/ 14732 w 21600"/>
              <a:gd name="connsiteY18" fmla="*/ 10615 h 21600"/>
              <a:gd name="connsiteX19" fmla="*/ 15727 w 21600"/>
              <a:gd name="connsiteY19" fmla="*/ 16663 h 21600"/>
              <a:gd name="connsiteX20" fmla="*/ 16374 w 21600"/>
              <a:gd name="connsiteY20" fmla="*/ 8763 h 21600"/>
              <a:gd name="connsiteX21" fmla="*/ 17071 w 21600"/>
              <a:gd name="connsiteY21" fmla="*/ 11973 h 21600"/>
              <a:gd name="connsiteX22" fmla="*/ 17618 w 21600"/>
              <a:gd name="connsiteY22" fmla="*/ 4937 h 21600"/>
              <a:gd name="connsiteX23" fmla="*/ 18465 w 21600"/>
              <a:gd name="connsiteY23" fmla="*/ 10738 h 21600"/>
              <a:gd name="connsiteX24" fmla="*/ 18863 w 21600"/>
              <a:gd name="connsiteY24" fmla="*/ 7653 h 21600"/>
              <a:gd name="connsiteX25" fmla="*/ 20455 w 21600"/>
              <a:gd name="connsiteY25" fmla="*/ 19749 h 21600"/>
              <a:gd name="connsiteX26" fmla="*/ 20754 w 21600"/>
              <a:gd name="connsiteY26" fmla="*/ 16539 h 21600"/>
              <a:gd name="connsiteX27" fmla="*/ 21600 w 21600"/>
              <a:gd name="connsiteY27" fmla="*/ 21600 h 21600"/>
              <a:gd name="connsiteX0" fmla="*/ 0 w 21600"/>
              <a:gd name="connsiteY0" fmla="*/ 247 h 21600"/>
              <a:gd name="connsiteX1" fmla="*/ 1394 w 21600"/>
              <a:gd name="connsiteY1" fmla="*/ 3950 h 21600"/>
              <a:gd name="connsiteX2" fmla="*/ 2538 w 21600"/>
              <a:gd name="connsiteY2" fmla="*/ 14565 h 21600"/>
              <a:gd name="connsiteX3" fmla="*/ 3335 w 21600"/>
              <a:gd name="connsiteY3" fmla="*/ 4443 h 21600"/>
              <a:gd name="connsiteX4" fmla="*/ 4479 w 21600"/>
              <a:gd name="connsiteY4" fmla="*/ 9010 h 21600"/>
              <a:gd name="connsiteX5" fmla="*/ 5325 w 21600"/>
              <a:gd name="connsiteY5" fmla="*/ 0 h 21600"/>
              <a:gd name="connsiteX6" fmla="*/ 6072 w 21600"/>
              <a:gd name="connsiteY6" fmla="*/ 5801 h 21600"/>
              <a:gd name="connsiteX7" fmla="*/ 6619 w 21600"/>
              <a:gd name="connsiteY7" fmla="*/ 1851 h 21600"/>
              <a:gd name="connsiteX8" fmla="*/ 7515 w 21600"/>
              <a:gd name="connsiteY8" fmla="*/ 11849 h 21600"/>
              <a:gd name="connsiteX9" fmla="*/ 8112 w 21600"/>
              <a:gd name="connsiteY9" fmla="*/ 8763 h 21600"/>
              <a:gd name="connsiteX10" fmla="*/ 9058 w 21600"/>
              <a:gd name="connsiteY10" fmla="*/ 16663 h 21600"/>
              <a:gd name="connsiteX11" fmla="*/ 9805 w 21600"/>
              <a:gd name="connsiteY11" fmla="*/ 4320 h 21600"/>
              <a:gd name="connsiteX12" fmla="*/ 10800 w 21600"/>
              <a:gd name="connsiteY12" fmla="*/ 10121 h 21600"/>
              <a:gd name="connsiteX13" fmla="*/ 11397 w 21600"/>
              <a:gd name="connsiteY13" fmla="*/ 370 h 21600"/>
              <a:gd name="connsiteX14" fmla="*/ 12343 w 21600"/>
              <a:gd name="connsiteY14" fmla="*/ 4567 h 21600"/>
              <a:gd name="connsiteX15" fmla="*/ 12691 w 21600"/>
              <a:gd name="connsiteY15" fmla="*/ 1975 h 21600"/>
              <a:gd name="connsiteX16" fmla="*/ 14234 w 21600"/>
              <a:gd name="connsiteY16" fmla="*/ 13207 h 21600"/>
              <a:gd name="connsiteX17" fmla="*/ 14732 w 21600"/>
              <a:gd name="connsiteY17" fmla="*/ 10615 h 21600"/>
              <a:gd name="connsiteX18" fmla="*/ 15727 w 21600"/>
              <a:gd name="connsiteY18" fmla="*/ 16663 h 21600"/>
              <a:gd name="connsiteX19" fmla="*/ 16374 w 21600"/>
              <a:gd name="connsiteY19" fmla="*/ 8763 h 21600"/>
              <a:gd name="connsiteX20" fmla="*/ 17071 w 21600"/>
              <a:gd name="connsiteY20" fmla="*/ 11973 h 21600"/>
              <a:gd name="connsiteX21" fmla="*/ 17618 w 21600"/>
              <a:gd name="connsiteY21" fmla="*/ 4937 h 21600"/>
              <a:gd name="connsiteX22" fmla="*/ 18465 w 21600"/>
              <a:gd name="connsiteY22" fmla="*/ 10738 h 21600"/>
              <a:gd name="connsiteX23" fmla="*/ 18863 w 21600"/>
              <a:gd name="connsiteY23" fmla="*/ 7653 h 21600"/>
              <a:gd name="connsiteX24" fmla="*/ 20455 w 21600"/>
              <a:gd name="connsiteY24" fmla="*/ 19749 h 21600"/>
              <a:gd name="connsiteX25" fmla="*/ 20754 w 21600"/>
              <a:gd name="connsiteY25" fmla="*/ 16539 h 21600"/>
              <a:gd name="connsiteX26" fmla="*/ 21600 w 21600"/>
              <a:gd name="connsiteY26" fmla="*/ 21600 h 21600"/>
              <a:gd name="connsiteX0" fmla="*/ 0 w 21600"/>
              <a:gd name="connsiteY0" fmla="*/ 247 h 21600"/>
              <a:gd name="connsiteX1" fmla="*/ 2538 w 21600"/>
              <a:gd name="connsiteY1" fmla="*/ 14565 h 21600"/>
              <a:gd name="connsiteX2" fmla="*/ 3335 w 21600"/>
              <a:gd name="connsiteY2" fmla="*/ 4443 h 21600"/>
              <a:gd name="connsiteX3" fmla="*/ 4479 w 21600"/>
              <a:gd name="connsiteY3" fmla="*/ 9010 h 21600"/>
              <a:gd name="connsiteX4" fmla="*/ 5325 w 21600"/>
              <a:gd name="connsiteY4" fmla="*/ 0 h 21600"/>
              <a:gd name="connsiteX5" fmla="*/ 6072 w 21600"/>
              <a:gd name="connsiteY5" fmla="*/ 5801 h 21600"/>
              <a:gd name="connsiteX6" fmla="*/ 6619 w 21600"/>
              <a:gd name="connsiteY6" fmla="*/ 1851 h 21600"/>
              <a:gd name="connsiteX7" fmla="*/ 7515 w 21600"/>
              <a:gd name="connsiteY7" fmla="*/ 11849 h 21600"/>
              <a:gd name="connsiteX8" fmla="*/ 8112 w 21600"/>
              <a:gd name="connsiteY8" fmla="*/ 8763 h 21600"/>
              <a:gd name="connsiteX9" fmla="*/ 9058 w 21600"/>
              <a:gd name="connsiteY9" fmla="*/ 16663 h 21600"/>
              <a:gd name="connsiteX10" fmla="*/ 9805 w 21600"/>
              <a:gd name="connsiteY10" fmla="*/ 4320 h 21600"/>
              <a:gd name="connsiteX11" fmla="*/ 10800 w 21600"/>
              <a:gd name="connsiteY11" fmla="*/ 10121 h 21600"/>
              <a:gd name="connsiteX12" fmla="*/ 11397 w 21600"/>
              <a:gd name="connsiteY12" fmla="*/ 370 h 21600"/>
              <a:gd name="connsiteX13" fmla="*/ 12343 w 21600"/>
              <a:gd name="connsiteY13" fmla="*/ 4567 h 21600"/>
              <a:gd name="connsiteX14" fmla="*/ 12691 w 21600"/>
              <a:gd name="connsiteY14" fmla="*/ 1975 h 21600"/>
              <a:gd name="connsiteX15" fmla="*/ 14234 w 21600"/>
              <a:gd name="connsiteY15" fmla="*/ 13207 h 21600"/>
              <a:gd name="connsiteX16" fmla="*/ 14732 w 21600"/>
              <a:gd name="connsiteY16" fmla="*/ 10615 h 21600"/>
              <a:gd name="connsiteX17" fmla="*/ 15727 w 21600"/>
              <a:gd name="connsiteY17" fmla="*/ 16663 h 21600"/>
              <a:gd name="connsiteX18" fmla="*/ 16374 w 21600"/>
              <a:gd name="connsiteY18" fmla="*/ 8763 h 21600"/>
              <a:gd name="connsiteX19" fmla="*/ 17071 w 21600"/>
              <a:gd name="connsiteY19" fmla="*/ 11973 h 21600"/>
              <a:gd name="connsiteX20" fmla="*/ 17618 w 21600"/>
              <a:gd name="connsiteY20" fmla="*/ 4937 h 21600"/>
              <a:gd name="connsiteX21" fmla="*/ 18465 w 21600"/>
              <a:gd name="connsiteY21" fmla="*/ 10738 h 21600"/>
              <a:gd name="connsiteX22" fmla="*/ 18863 w 21600"/>
              <a:gd name="connsiteY22" fmla="*/ 7653 h 21600"/>
              <a:gd name="connsiteX23" fmla="*/ 20455 w 21600"/>
              <a:gd name="connsiteY23" fmla="*/ 19749 h 21600"/>
              <a:gd name="connsiteX24" fmla="*/ 20754 w 21600"/>
              <a:gd name="connsiteY24" fmla="*/ 16539 h 21600"/>
              <a:gd name="connsiteX25" fmla="*/ 21600 w 21600"/>
              <a:gd name="connsiteY25" fmla="*/ 21600 h 21600"/>
              <a:gd name="connsiteX0" fmla="*/ 0 w 21600"/>
              <a:gd name="connsiteY0" fmla="*/ 247 h 21600"/>
              <a:gd name="connsiteX1" fmla="*/ 3335 w 21600"/>
              <a:gd name="connsiteY1" fmla="*/ 4443 h 21600"/>
              <a:gd name="connsiteX2" fmla="*/ 4479 w 21600"/>
              <a:gd name="connsiteY2" fmla="*/ 9010 h 21600"/>
              <a:gd name="connsiteX3" fmla="*/ 5325 w 21600"/>
              <a:gd name="connsiteY3" fmla="*/ 0 h 21600"/>
              <a:gd name="connsiteX4" fmla="*/ 6072 w 21600"/>
              <a:gd name="connsiteY4" fmla="*/ 5801 h 21600"/>
              <a:gd name="connsiteX5" fmla="*/ 6619 w 21600"/>
              <a:gd name="connsiteY5" fmla="*/ 1851 h 21600"/>
              <a:gd name="connsiteX6" fmla="*/ 7515 w 21600"/>
              <a:gd name="connsiteY6" fmla="*/ 11849 h 21600"/>
              <a:gd name="connsiteX7" fmla="*/ 8112 w 21600"/>
              <a:gd name="connsiteY7" fmla="*/ 8763 h 21600"/>
              <a:gd name="connsiteX8" fmla="*/ 9058 w 21600"/>
              <a:gd name="connsiteY8" fmla="*/ 16663 h 21600"/>
              <a:gd name="connsiteX9" fmla="*/ 9805 w 21600"/>
              <a:gd name="connsiteY9" fmla="*/ 4320 h 21600"/>
              <a:gd name="connsiteX10" fmla="*/ 10800 w 21600"/>
              <a:gd name="connsiteY10" fmla="*/ 10121 h 21600"/>
              <a:gd name="connsiteX11" fmla="*/ 11397 w 21600"/>
              <a:gd name="connsiteY11" fmla="*/ 370 h 21600"/>
              <a:gd name="connsiteX12" fmla="*/ 12343 w 21600"/>
              <a:gd name="connsiteY12" fmla="*/ 4567 h 21600"/>
              <a:gd name="connsiteX13" fmla="*/ 12691 w 21600"/>
              <a:gd name="connsiteY13" fmla="*/ 1975 h 21600"/>
              <a:gd name="connsiteX14" fmla="*/ 14234 w 21600"/>
              <a:gd name="connsiteY14" fmla="*/ 13207 h 21600"/>
              <a:gd name="connsiteX15" fmla="*/ 14732 w 21600"/>
              <a:gd name="connsiteY15" fmla="*/ 10615 h 21600"/>
              <a:gd name="connsiteX16" fmla="*/ 15727 w 21600"/>
              <a:gd name="connsiteY16" fmla="*/ 16663 h 21600"/>
              <a:gd name="connsiteX17" fmla="*/ 16374 w 21600"/>
              <a:gd name="connsiteY17" fmla="*/ 8763 h 21600"/>
              <a:gd name="connsiteX18" fmla="*/ 17071 w 21600"/>
              <a:gd name="connsiteY18" fmla="*/ 11973 h 21600"/>
              <a:gd name="connsiteX19" fmla="*/ 17618 w 21600"/>
              <a:gd name="connsiteY19" fmla="*/ 4937 h 21600"/>
              <a:gd name="connsiteX20" fmla="*/ 18465 w 21600"/>
              <a:gd name="connsiteY20" fmla="*/ 10738 h 21600"/>
              <a:gd name="connsiteX21" fmla="*/ 18863 w 21600"/>
              <a:gd name="connsiteY21" fmla="*/ 7653 h 21600"/>
              <a:gd name="connsiteX22" fmla="*/ 20455 w 21600"/>
              <a:gd name="connsiteY22" fmla="*/ 19749 h 21600"/>
              <a:gd name="connsiteX23" fmla="*/ 20754 w 21600"/>
              <a:gd name="connsiteY23" fmla="*/ 16539 h 21600"/>
              <a:gd name="connsiteX24" fmla="*/ 21600 w 21600"/>
              <a:gd name="connsiteY24" fmla="*/ 21600 h 21600"/>
              <a:gd name="connsiteX0" fmla="*/ 0 w 21600"/>
              <a:gd name="connsiteY0" fmla="*/ 247 h 21600"/>
              <a:gd name="connsiteX1" fmla="*/ 4479 w 21600"/>
              <a:gd name="connsiteY1" fmla="*/ 9010 h 21600"/>
              <a:gd name="connsiteX2" fmla="*/ 5325 w 21600"/>
              <a:gd name="connsiteY2" fmla="*/ 0 h 21600"/>
              <a:gd name="connsiteX3" fmla="*/ 6072 w 21600"/>
              <a:gd name="connsiteY3" fmla="*/ 5801 h 21600"/>
              <a:gd name="connsiteX4" fmla="*/ 6619 w 21600"/>
              <a:gd name="connsiteY4" fmla="*/ 1851 h 21600"/>
              <a:gd name="connsiteX5" fmla="*/ 7515 w 21600"/>
              <a:gd name="connsiteY5" fmla="*/ 11849 h 21600"/>
              <a:gd name="connsiteX6" fmla="*/ 8112 w 21600"/>
              <a:gd name="connsiteY6" fmla="*/ 8763 h 21600"/>
              <a:gd name="connsiteX7" fmla="*/ 9058 w 21600"/>
              <a:gd name="connsiteY7" fmla="*/ 16663 h 21600"/>
              <a:gd name="connsiteX8" fmla="*/ 9805 w 21600"/>
              <a:gd name="connsiteY8" fmla="*/ 4320 h 21600"/>
              <a:gd name="connsiteX9" fmla="*/ 10800 w 21600"/>
              <a:gd name="connsiteY9" fmla="*/ 10121 h 21600"/>
              <a:gd name="connsiteX10" fmla="*/ 11397 w 21600"/>
              <a:gd name="connsiteY10" fmla="*/ 370 h 21600"/>
              <a:gd name="connsiteX11" fmla="*/ 12343 w 21600"/>
              <a:gd name="connsiteY11" fmla="*/ 4567 h 21600"/>
              <a:gd name="connsiteX12" fmla="*/ 12691 w 21600"/>
              <a:gd name="connsiteY12" fmla="*/ 1975 h 21600"/>
              <a:gd name="connsiteX13" fmla="*/ 14234 w 21600"/>
              <a:gd name="connsiteY13" fmla="*/ 13207 h 21600"/>
              <a:gd name="connsiteX14" fmla="*/ 14732 w 21600"/>
              <a:gd name="connsiteY14" fmla="*/ 10615 h 21600"/>
              <a:gd name="connsiteX15" fmla="*/ 15727 w 21600"/>
              <a:gd name="connsiteY15" fmla="*/ 16663 h 21600"/>
              <a:gd name="connsiteX16" fmla="*/ 16374 w 21600"/>
              <a:gd name="connsiteY16" fmla="*/ 8763 h 21600"/>
              <a:gd name="connsiteX17" fmla="*/ 17071 w 21600"/>
              <a:gd name="connsiteY17" fmla="*/ 11973 h 21600"/>
              <a:gd name="connsiteX18" fmla="*/ 17618 w 21600"/>
              <a:gd name="connsiteY18" fmla="*/ 4937 h 21600"/>
              <a:gd name="connsiteX19" fmla="*/ 18465 w 21600"/>
              <a:gd name="connsiteY19" fmla="*/ 10738 h 21600"/>
              <a:gd name="connsiteX20" fmla="*/ 18863 w 21600"/>
              <a:gd name="connsiteY20" fmla="*/ 7653 h 21600"/>
              <a:gd name="connsiteX21" fmla="*/ 20455 w 21600"/>
              <a:gd name="connsiteY21" fmla="*/ 19749 h 21600"/>
              <a:gd name="connsiteX22" fmla="*/ 20754 w 21600"/>
              <a:gd name="connsiteY22" fmla="*/ 16539 h 21600"/>
              <a:gd name="connsiteX23" fmla="*/ 21600 w 21600"/>
              <a:gd name="connsiteY23" fmla="*/ 21600 h 21600"/>
              <a:gd name="connsiteX0" fmla="*/ 0 w 21600"/>
              <a:gd name="connsiteY0" fmla="*/ 1173 h 22526"/>
              <a:gd name="connsiteX1" fmla="*/ 5325 w 21600"/>
              <a:gd name="connsiteY1" fmla="*/ 926 h 22526"/>
              <a:gd name="connsiteX2" fmla="*/ 6072 w 21600"/>
              <a:gd name="connsiteY2" fmla="*/ 6727 h 22526"/>
              <a:gd name="connsiteX3" fmla="*/ 6619 w 21600"/>
              <a:gd name="connsiteY3" fmla="*/ 2777 h 22526"/>
              <a:gd name="connsiteX4" fmla="*/ 7515 w 21600"/>
              <a:gd name="connsiteY4" fmla="*/ 12775 h 22526"/>
              <a:gd name="connsiteX5" fmla="*/ 8112 w 21600"/>
              <a:gd name="connsiteY5" fmla="*/ 9689 h 22526"/>
              <a:gd name="connsiteX6" fmla="*/ 9058 w 21600"/>
              <a:gd name="connsiteY6" fmla="*/ 17589 h 22526"/>
              <a:gd name="connsiteX7" fmla="*/ 9805 w 21600"/>
              <a:gd name="connsiteY7" fmla="*/ 5246 h 22526"/>
              <a:gd name="connsiteX8" fmla="*/ 10800 w 21600"/>
              <a:gd name="connsiteY8" fmla="*/ 11047 h 22526"/>
              <a:gd name="connsiteX9" fmla="*/ 11397 w 21600"/>
              <a:gd name="connsiteY9" fmla="*/ 1296 h 22526"/>
              <a:gd name="connsiteX10" fmla="*/ 12343 w 21600"/>
              <a:gd name="connsiteY10" fmla="*/ 5493 h 22526"/>
              <a:gd name="connsiteX11" fmla="*/ 12691 w 21600"/>
              <a:gd name="connsiteY11" fmla="*/ 2901 h 22526"/>
              <a:gd name="connsiteX12" fmla="*/ 14234 w 21600"/>
              <a:gd name="connsiteY12" fmla="*/ 14133 h 22526"/>
              <a:gd name="connsiteX13" fmla="*/ 14732 w 21600"/>
              <a:gd name="connsiteY13" fmla="*/ 11541 h 22526"/>
              <a:gd name="connsiteX14" fmla="*/ 15727 w 21600"/>
              <a:gd name="connsiteY14" fmla="*/ 17589 h 22526"/>
              <a:gd name="connsiteX15" fmla="*/ 16374 w 21600"/>
              <a:gd name="connsiteY15" fmla="*/ 9689 h 22526"/>
              <a:gd name="connsiteX16" fmla="*/ 17071 w 21600"/>
              <a:gd name="connsiteY16" fmla="*/ 12899 h 22526"/>
              <a:gd name="connsiteX17" fmla="*/ 17618 w 21600"/>
              <a:gd name="connsiteY17" fmla="*/ 5863 h 22526"/>
              <a:gd name="connsiteX18" fmla="*/ 18465 w 21600"/>
              <a:gd name="connsiteY18" fmla="*/ 11664 h 22526"/>
              <a:gd name="connsiteX19" fmla="*/ 18863 w 21600"/>
              <a:gd name="connsiteY19" fmla="*/ 8579 h 22526"/>
              <a:gd name="connsiteX20" fmla="*/ 20455 w 21600"/>
              <a:gd name="connsiteY20" fmla="*/ 20675 h 22526"/>
              <a:gd name="connsiteX21" fmla="*/ 20754 w 21600"/>
              <a:gd name="connsiteY21" fmla="*/ 17465 h 22526"/>
              <a:gd name="connsiteX22" fmla="*/ 21600 w 21600"/>
              <a:gd name="connsiteY22" fmla="*/ 22526 h 22526"/>
              <a:gd name="connsiteX0" fmla="*/ 0 w 21600"/>
              <a:gd name="connsiteY0" fmla="*/ 0 h 21353"/>
              <a:gd name="connsiteX1" fmla="*/ 6072 w 21600"/>
              <a:gd name="connsiteY1" fmla="*/ 5554 h 21353"/>
              <a:gd name="connsiteX2" fmla="*/ 6619 w 21600"/>
              <a:gd name="connsiteY2" fmla="*/ 1604 h 21353"/>
              <a:gd name="connsiteX3" fmla="*/ 7515 w 21600"/>
              <a:gd name="connsiteY3" fmla="*/ 11602 h 21353"/>
              <a:gd name="connsiteX4" fmla="*/ 8112 w 21600"/>
              <a:gd name="connsiteY4" fmla="*/ 8516 h 21353"/>
              <a:gd name="connsiteX5" fmla="*/ 9058 w 21600"/>
              <a:gd name="connsiteY5" fmla="*/ 16416 h 21353"/>
              <a:gd name="connsiteX6" fmla="*/ 9805 w 21600"/>
              <a:gd name="connsiteY6" fmla="*/ 4073 h 21353"/>
              <a:gd name="connsiteX7" fmla="*/ 10800 w 21600"/>
              <a:gd name="connsiteY7" fmla="*/ 9874 h 21353"/>
              <a:gd name="connsiteX8" fmla="*/ 11397 w 21600"/>
              <a:gd name="connsiteY8" fmla="*/ 123 h 21353"/>
              <a:gd name="connsiteX9" fmla="*/ 12343 w 21600"/>
              <a:gd name="connsiteY9" fmla="*/ 4320 h 21353"/>
              <a:gd name="connsiteX10" fmla="*/ 12691 w 21600"/>
              <a:gd name="connsiteY10" fmla="*/ 1728 h 21353"/>
              <a:gd name="connsiteX11" fmla="*/ 14234 w 21600"/>
              <a:gd name="connsiteY11" fmla="*/ 12960 h 21353"/>
              <a:gd name="connsiteX12" fmla="*/ 14732 w 21600"/>
              <a:gd name="connsiteY12" fmla="*/ 10368 h 21353"/>
              <a:gd name="connsiteX13" fmla="*/ 15727 w 21600"/>
              <a:gd name="connsiteY13" fmla="*/ 16416 h 21353"/>
              <a:gd name="connsiteX14" fmla="*/ 16374 w 21600"/>
              <a:gd name="connsiteY14" fmla="*/ 8516 h 21353"/>
              <a:gd name="connsiteX15" fmla="*/ 17071 w 21600"/>
              <a:gd name="connsiteY15" fmla="*/ 11726 h 21353"/>
              <a:gd name="connsiteX16" fmla="*/ 17618 w 21600"/>
              <a:gd name="connsiteY16" fmla="*/ 4690 h 21353"/>
              <a:gd name="connsiteX17" fmla="*/ 18465 w 21600"/>
              <a:gd name="connsiteY17" fmla="*/ 10491 h 21353"/>
              <a:gd name="connsiteX18" fmla="*/ 18863 w 21600"/>
              <a:gd name="connsiteY18" fmla="*/ 7406 h 21353"/>
              <a:gd name="connsiteX19" fmla="*/ 20455 w 21600"/>
              <a:gd name="connsiteY19" fmla="*/ 19502 h 21353"/>
              <a:gd name="connsiteX20" fmla="*/ 20754 w 21600"/>
              <a:gd name="connsiteY20" fmla="*/ 16292 h 21353"/>
              <a:gd name="connsiteX21" fmla="*/ 21600 w 21600"/>
              <a:gd name="connsiteY21" fmla="*/ 21353 h 21353"/>
              <a:gd name="connsiteX0" fmla="*/ 0 w 21600"/>
              <a:gd name="connsiteY0" fmla="*/ 330 h 21683"/>
              <a:gd name="connsiteX1" fmla="*/ 6619 w 21600"/>
              <a:gd name="connsiteY1" fmla="*/ 1934 h 21683"/>
              <a:gd name="connsiteX2" fmla="*/ 7515 w 21600"/>
              <a:gd name="connsiteY2" fmla="*/ 11932 h 21683"/>
              <a:gd name="connsiteX3" fmla="*/ 8112 w 21600"/>
              <a:gd name="connsiteY3" fmla="*/ 8846 h 21683"/>
              <a:gd name="connsiteX4" fmla="*/ 9058 w 21600"/>
              <a:gd name="connsiteY4" fmla="*/ 16746 h 21683"/>
              <a:gd name="connsiteX5" fmla="*/ 9805 w 21600"/>
              <a:gd name="connsiteY5" fmla="*/ 4403 h 21683"/>
              <a:gd name="connsiteX6" fmla="*/ 10800 w 21600"/>
              <a:gd name="connsiteY6" fmla="*/ 10204 h 21683"/>
              <a:gd name="connsiteX7" fmla="*/ 11397 w 21600"/>
              <a:gd name="connsiteY7" fmla="*/ 453 h 21683"/>
              <a:gd name="connsiteX8" fmla="*/ 12343 w 21600"/>
              <a:gd name="connsiteY8" fmla="*/ 4650 h 21683"/>
              <a:gd name="connsiteX9" fmla="*/ 12691 w 21600"/>
              <a:gd name="connsiteY9" fmla="*/ 2058 h 21683"/>
              <a:gd name="connsiteX10" fmla="*/ 14234 w 21600"/>
              <a:gd name="connsiteY10" fmla="*/ 13290 h 21683"/>
              <a:gd name="connsiteX11" fmla="*/ 14732 w 21600"/>
              <a:gd name="connsiteY11" fmla="*/ 10698 h 21683"/>
              <a:gd name="connsiteX12" fmla="*/ 15727 w 21600"/>
              <a:gd name="connsiteY12" fmla="*/ 16746 h 21683"/>
              <a:gd name="connsiteX13" fmla="*/ 16374 w 21600"/>
              <a:gd name="connsiteY13" fmla="*/ 8846 h 21683"/>
              <a:gd name="connsiteX14" fmla="*/ 17071 w 21600"/>
              <a:gd name="connsiteY14" fmla="*/ 12056 h 21683"/>
              <a:gd name="connsiteX15" fmla="*/ 17618 w 21600"/>
              <a:gd name="connsiteY15" fmla="*/ 5020 h 21683"/>
              <a:gd name="connsiteX16" fmla="*/ 18465 w 21600"/>
              <a:gd name="connsiteY16" fmla="*/ 10821 h 21683"/>
              <a:gd name="connsiteX17" fmla="*/ 18863 w 21600"/>
              <a:gd name="connsiteY17" fmla="*/ 7736 h 21683"/>
              <a:gd name="connsiteX18" fmla="*/ 20455 w 21600"/>
              <a:gd name="connsiteY18" fmla="*/ 19832 h 21683"/>
              <a:gd name="connsiteX19" fmla="*/ 20754 w 21600"/>
              <a:gd name="connsiteY19" fmla="*/ 16622 h 21683"/>
              <a:gd name="connsiteX20" fmla="*/ 21600 w 21600"/>
              <a:gd name="connsiteY20" fmla="*/ 21683 h 21683"/>
              <a:gd name="connsiteX0" fmla="*/ 0 w 21600"/>
              <a:gd name="connsiteY0" fmla="*/ 0 h 21353"/>
              <a:gd name="connsiteX1" fmla="*/ 7515 w 21600"/>
              <a:gd name="connsiteY1" fmla="*/ 11602 h 21353"/>
              <a:gd name="connsiteX2" fmla="*/ 8112 w 21600"/>
              <a:gd name="connsiteY2" fmla="*/ 8516 h 21353"/>
              <a:gd name="connsiteX3" fmla="*/ 9058 w 21600"/>
              <a:gd name="connsiteY3" fmla="*/ 16416 h 21353"/>
              <a:gd name="connsiteX4" fmla="*/ 9805 w 21600"/>
              <a:gd name="connsiteY4" fmla="*/ 4073 h 21353"/>
              <a:gd name="connsiteX5" fmla="*/ 10800 w 21600"/>
              <a:gd name="connsiteY5" fmla="*/ 9874 h 21353"/>
              <a:gd name="connsiteX6" fmla="*/ 11397 w 21600"/>
              <a:gd name="connsiteY6" fmla="*/ 123 h 21353"/>
              <a:gd name="connsiteX7" fmla="*/ 12343 w 21600"/>
              <a:gd name="connsiteY7" fmla="*/ 4320 h 21353"/>
              <a:gd name="connsiteX8" fmla="*/ 12691 w 21600"/>
              <a:gd name="connsiteY8" fmla="*/ 1728 h 21353"/>
              <a:gd name="connsiteX9" fmla="*/ 14234 w 21600"/>
              <a:gd name="connsiteY9" fmla="*/ 12960 h 21353"/>
              <a:gd name="connsiteX10" fmla="*/ 14732 w 21600"/>
              <a:gd name="connsiteY10" fmla="*/ 10368 h 21353"/>
              <a:gd name="connsiteX11" fmla="*/ 15727 w 21600"/>
              <a:gd name="connsiteY11" fmla="*/ 16416 h 21353"/>
              <a:gd name="connsiteX12" fmla="*/ 16374 w 21600"/>
              <a:gd name="connsiteY12" fmla="*/ 8516 h 21353"/>
              <a:gd name="connsiteX13" fmla="*/ 17071 w 21600"/>
              <a:gd name="connsiteY13" fmla="*/ 11726 h 21353"/>
              <a:gd name="connsiteX14" fmla="*/ 17618 w 21600"/>
              <a:gd name="connsiteY14" fmla="*/ 4690 h 21353"/>
              <a:gd name="connsiteX15" fmla="*/ 18465 w 21600"/>
              <a:gd name="connsiteY15" fmla="*/ 10491 h 21353"/>
              <a:gd name="connsiteX16" fmla="*/ 18863 w 21600"/>
              <a:gd name="connsiteY16" fmla="*/ 7406 h 21353"/>
              <a:gd name="connsiteX17" fmla="*/ 20455 w 21600"/>
              <a:gd name="connsiteY17" fmla="*/ 19502 h 21353"/>
              <a:gd name="connsiteX18" fmla="*/ 20754 w 21600"/>
              <a:gd name="connsiteY18" fmla="*/ 16292 h 21353"/>
              <a:gd name="connsiteX19" fmla="*/ 21600 w 21600"/>
              <a:gd name="connsiteY19" fmla="*/ 21353 h 21353"/>
              <a:gd name="connsiteX0" fmla="*/ 0 w 21600"/>
              <a:gd name="connsiteY0" fmla="*/ 0 h 21353"/>
              <a:gd name="connsiteX1" fmla="*/ 8112 w 21600"/>
              <a:gd name="connsiteY1" fmla="*/ 8516 h 21353"/>
              <a:gd name="connsiteX2" fmla="*/ 9058 w 21600"/>
              <a:gd name="connsiteY2" fmla="*/ 16416 h 21353"/>
              <a:gd name="connsiteX3" fmla="*/ 9805 w 21600"/>
              <a:gd name="connsiteY3" fmla="*/ 4073 h 21353"/>
              <a:gd name="connsiteX4" fmla="*/ 10800 w 21600"/>
              <a:gd name="connsiteY4" fmla="*/ 9874 h 21353"/>
              <a:gd name="connsiteX5" fmla="*/ 11397 w 21600"/>
              <a:gd name="connsiteY5" fmla="*/ 123 h 21353"/>
              <a:gd name="connsiteX6" fmla="*/ 12343 w 21600"/>
              <a:gd name="connsiteY6" fmla="*/ 4320 h 21353"/>
              <a:gd name="connsiteX7" fmla="*/ 12691 w 21600"/>
              <a:gd name="connsiteY7" fmla="*/ 1728 h 21353"/>
              <a:gd name="connsiteX8" fmla="*/ 14234 w 21600"/>
              <a:gd name="connsiteY8" fmla="*/ 12960 h 21353"/>
              <a:gd name="connsiteX9" fmla="*/ 14732 w 21600"/>
              <a:gd name="connsiteY9" fmla="*/ 10368 h 21353"/>
              <a:gd name="connsiteX10" fmla="*/ 15727 w 21600"/>
              <a:gd name="connsiteY10" fmla="*/ 16416 h 21353"/>
              <a:gd name="connsiteX11" fmla="*/ 16374 w 21600"/>
              <a:gd name="connsiteY11" fmla="*/ 8516 h 21353"/>
              <a:gd name="connsiteX12" fmla="*/ 17071 w 21600"/>
              <a:gd name="connsiteY12" fmla="*/ 11726 h 21353"/>
              <a:gd name="connsiteX13" fmla="*/ 17618 w 21600"/>
              <a:gd name="connsiteY13" fmla="*/ 4690 h 21353"/>
              <a:gd name="connsiteX14" fmla="*/ 18465 w 21600"/>
              <a:gd name="connsiteY14" fmla="*/ 10491 h 21353"/>
              <a:gd name="connsiteX15" fmla="*/ 18863 w 21600"/>
              <a:gd name="connsiteY15" fmla="*/ 7406 h 21353"/>
              <a:gd name="connsiteX16" fmla="*/ 20455 w 21600"/>
              <a:gd name="connsiteY16" fmla="*/ 19502 h 21353"/>
              <a:gd name="connsiteX17" fmla="*/ 20754 w 21600"/>
              <a:gd name="connsiteY17" fmla="*/ 16292 h 21353"/>
              <a:gd name="connsiteX18" fmla="*/ 21600 w 21600"/>
              <a:gd name="connsiteY18" fmla="*/ 21353 h 21353"/>
              <a:gd name="connsiteX0" fmla="*/ 0 w 21600"/>
              <a:gd name="connsiteY0" fmla="*/ 0 h 21353"/>
              <a:gd name="connsiteX1" fmla="*/ 9058 w 21600"/>
              <a:gd name="connsiteY1" fmla="*/ 16416 h 21353"/>
              <a:gd name="connsiteX2" fmla="*/ 9805 w 21600"/>
              <a:gd name="connsiteY2" fmla="*/ 4073 h 21353"/>
              <a:gd name="connsiteX3" fmla="*/ 10800 w 21600"/>
              <a:gd name="connsiteY3" fmla="*/ 9874 h 21353"/>
              <a:gd name="connsiteX4" fmla="*/ 11397 w 21600"/>
              <a:gd name="connsiteY4" fmla="*/ 123 h 21353"/>
              <a:gd name="connsiteX5" fmla="*/ 12343 w 21600"/>
              <a:gd name="connsiteY5" fmla="*/ 4320 h 21353"/>
              <a:gd name="connsiteX6" fmla="*/ 12691 w 21600"/>
              <a:gd name="connsiteY6" fmla="*/ 1728 h 21353"/>
              <a:gd name="connsiteX7" fmla="*/ 14234 w 21600"/>
              <a:gd name="connsiteY7" fmla="*/ 12960 h 21353"/>
              <a:gd name="connsiteX8" fmla="*/ 14732 w 21600"/>
              <a:gd name="connsiteY8" fmla="*/ 10368 h 21353"/>
              <a:gd name="connsiteX9" fmla="*/ 15727 w 21600"/>
              <a:gd name="connsiteY9" fmla="*/ 16416 h 21353"/>
              <a:gd name="connsiteX10" fmla="*/ 16374 w 21600"/>
              <a:gd name="connsiteY10" fmla="*/ 8516 h 21353"/>
              <a:gd name="connsiteX11" fmla="*/ 17071 w 21600"/>
              <a:gd name="connsiteY11" fmla="*/ 11726 h 21353"/>
              <a:gd name="connsiteX12" fmla="*/ 17618 w 21600"/>
              <a:gd name="connsiteY12" fmla="*/ 4690 h 21353"/>
              <a:gd name="connsiteX13" fmla="*/ 18465 w 21600"/>
              <a:gd name="connsiteY13" fmla="*/ 10491 h 21353"/>
              <a:gd name="connsiteX14" fmla="*/ 18863 w 21600"/>
              <a:gd name="connsiteY14" fmla="*/ 7406 h 21353"/>
              <a:gd name="connsiteX15" fmla="*/ 20455 w 21600"/>
              <a:gd name="connsiteY15" fmla="*/ 19502 h 21353"/>
              <a:gd name="connsiteX16" fmla="*/ 20754 w 21600"/>
              <a:gd name="connsiteY16" fmla="*/ 16292 h 21353"/>
              <a:gd name="connsiteX17" fmla="*/ 21600 w 21600"/>
              <a:gd name="connsiteY17" fmla="*/ 21353 h 21353"/>
              <a:gd name="connsiteX0" fmla="*/ 0 w 12542"/>
              <a:gd name="connsiteY0" fmla="*/ 16293 h 21230"/>
              <a:gd name="connsiteX1" fmla="*/ 747 w 12542"/>
              <a:gd name="connsiteY1" fmla="*/ 3950 h 21230"/>
              <a:gd name="connsiteX2" fmla="*/ 1742 w 12542"/>
              <a:gd name="connsiteY2" fmla="*/ 9751 h 21230"/>
              <a:gd name="connsiteX3" fmla="*/ 2339 w 12542"/>
              <a:gd name="connsiteY3" fmla="*/ 0 h 21230"/>
              <a:gd name="connsiteX4" fmla="*/ 3285 w 12542"/>
              <a:gd name="connsiteY4" fmla="*/ 4197 h 21230"/>
              <a:gd name="connsiteX5" fmla="*/ 3633 w 12542"/>
              <a:gd name="connsiteY5" fmla="*/ 1605 h 21230"/>
              <a:gd name="connsiteX6" fmla="*/ 5176 w 12542"/>
              <a:gd name="connsiteY6" fmla="*/ 12837 h 21230"/>
              <a:gd name="connsiteX7" fmla="*/ 5674 w 12542"/>
              <a:gd name="connsiteY7" fmla="*/ 10245 h 21230"/>
              <a:gd name="connsiteX8" fmla="*/ 6669 w 12542"/>
              <a:gd name="connsiteY8" fmla="*/ 16293 h 21230"/>
              <a:gd name="connsiteX9" fmla="*/ 7316 w 12542"/>
              <a:gd name="connsiteY9" fmla="*/ 8393 h 21230"/>
              <a:gd name="connsiteX10" fmla="*/ 8013 w 12542"/>
              <a:gd name="connsiteY10" fmla="*/ 11603 h 21230"/>
              <a:gd name="connsiteX11" fmla="*/ 8560 w 12542"/>
              <a:gd name="connsiteY11" fmla="*/ 4567 h 21230"/>
              <a:gd name="connsiteX12" fmla="*/ 9407 w 12542"/>
              <a:gd name="connsiteY12" fmla="*/ 10368 h 21230"/>
              <a:gd name="connsiteX13" fmla="*/ 9805 w 12542"/>
              <a:gd name="connsiteY13" fmla="*/ 7283 h 21230"/>
              <a:gd name="connsiteX14" fmla="*/ 11397 w 12542"/>
              <a:gd name="connsiteY14" fmla="*/ 19379 h 21230"/>
              <a:gd name="connsiteX15" fmla="*/ 11696 w 12542"/>
              <a:gd name="connsiteY15" fmla="*/ 16169 h 21230"/>
              <a:gd name="connsiteX16" fmla="*/ 12542 w 12542"/>
              <a:gd name="connsiteY16" fmla="*/ 21230 h 21230"/>
              <a:gd name="connsiteX0" fmla="*/ 0 w 11795"/>
              <a:gd name="connsiteY0" fmla="*/ 3950 h 21230"/>
              <a:gd name="connsiteX1" fmla="*/ 995 w 11795"/>
              <a:gd name="connsiteY1" fmla="*/ 9751 h 21230"/>
              <a:gd name="connsiteX2" fmla="*/ 1592 w 11795"/>
              <a:gd name="connsiteY2" fmla="*/ 0 h 21230"/>
              <a:gd name="connsiteX3" fmla="*/ 2538 w 11795"/>
              <a:gd name="connsiteY3" fmla="*/ 4197 h 21230"/>
              <a:gd name="connsiteX4" fmla="*/ 2886 w 11795"/>
              <a:gd name="connsiteY4" fmla="*/ 1605 h 21230"/>
              <a:gd name="connsiteX5" fmla="*/ 4429 w 11795"/>
              <a:gd name="connsiteY5" fmla="*/ 12837 h 21230"/>
              <a:gd name="connsiteX6" fmla="*/ 4927 w 11795"/>
              <a:gd name="connsiteY6" fmla="*/ 10245 h 21230"/>
              <a:gd name="connsiteX7" fmla="*/ 5922 w 11795"/>
              <a:gd name="connsiteY7" fmla="*/ 16293 h 21230"/>
              <a:gd name="connsiteX8" fmla="*/ 6569 w 11795"/>
              <a:gd name="connsiteY8" fmla="*/ 8393 h 21230"/>
              <a:gd name="connsiteX9" fmla="*/ 7266 w 11795"/>
              <a:gd name="connsiteY9" fmla="*/ 11603 h 21230"/>
              <a:gd name="connsiteX10" fmla="*/ 7813 w 11795"/>
              <a:gd name="connsiteY10" fmla="*/ 4567 h 21230"/>
              <a:gd name="connsiteX11" fmla="*/ 8660 w 11795"/>
              <a:gd name="connsiteY11" fmla="*/ 10368 h 21230"/>
              <a:gd name="connsiteX12" fmla="*/ 9058 w 11795"/>
              <a:gd name="connsiteY12" fmla="*/ 7283 h 21230"/>
              <a:gd name="connsiteX13" fmla="*/ 10650 w 11795"/>
              <a:gd name="connsiteY13" fmla="*/ 19379 h 21230"/>
              <a:gd name="connsiteX14" fmla="*/ 10949 w 11795"/>
              <a:gd name="connsiteY14" fmla="*/ 16169 h 21230"/>
              <a:gd name="connsiteX15" fmla="*/ 11795 w 11795"/>
              <a:gd name="connsiteY15" fmla="*/ 21230 h 21230"/>
              <a:gd name="connsiteX0" fmla="*/ 0 w 10800"/>
              <a:gd name="connsiteY0" fmla="*/ 9751 h 21230"/>
              <a:gd name="connsiteX1" fmla="*/ 597 w 10800"/>
              <a:gd name="connsiteY1" fmla="*/ 0 h 21230"/>
              <a:gd name="connsiteX2" fmla="*/ 1543 w 10800"/>
              <a:gd name="connsiteY2" fmla="*/ 4197 h 21230"/>
              <a:gd name="connsiteX3" fmla="*/ 1891 w 10800"/>
              <a:gd name="connsiteY3" fmla="*/ 1605 h 21230"/>
              <a:gd name="connsiteX4" fmla="*/ 3434 w 10800"/>
              <a:gd name="connsiteY4" fmla="*/ 12837 h 21230"/>
              <a:gd name="connsiteX5" fmla="*/ 3932 w 10800"/>
              <a:gd name="connsiteY5" fmla="*/ 10245 h 21230"/>
              <a:gd name="connsiteX6" fmla="*/ 4927 w 10800"/>
              <a:gd name="connsiteY6" fmla="*/ 16293 h 21230"/>
              <a:gd name="connsiteX7" fmla="*/ 5574 w 10800"/>
              <a:gd name="connsiteY7" fmla="*/ 8393 h 21230"/>
              <a:gd name="connsiteX8" fmla="*/ 6271 w 10800"/>
              <a:gd name="connsiteY8" fmla="*/ 11603 h 21230"/>
              <a:gd name="connsiteX9" fmla="*/ 6818 w 10800"/>
              <a:gd name="connsiteY9" fmla="*/ 4567 h 21230"/>
              <a:gd name="connsiteX10" fmla="*/ 7665 w 10800"/>
              <a:gd name="connsiteY10" fmla="*/ 10368 h 21230"/>
              <a:gd name="connsiteX11" fmla="*/ 8063 w 10800"/>
              <a:gd name="connsiteY11" fmla="*/ 7283 h 21230"/>
              <a:gd name="connsiteX12" fmla="*/ 9655 w 10800"/>
              <a:gd name="connsiteY12" fmla="*/ 19379 h 21230"/>
              <a:gd name="connsiteX13" fmla="*/ 9954 w 10800"/>
              <a:gd name="connsiteY13" fmla="*/ 16169 h 21230"/>
              <a:gd name="connsiteX14" fmla="*/ 10800 w 10800"/>
              <a:gd name="connsiteY14" fmla="*/ 21230 h 21230"/>
              <a:gd name="connsiteX0" fmla="*/ 0 w 10800"/>
              <a:gd name="connsiteY0" fmla="*/ 8146 h 19625"/>
              <a:gd name="connsiteX1" fmla="*/ 1543 w 10800"/>
              <a:gd name="connsiteY1" fmla="*/ 2592 h 19625"/>
              <a:gd name="connsiteX2" fmla="*/ 1891 w 10800"/>
              <a:gd name="connsiteY2" fmla="*/ 0 h 19625"/>
              <a:gd name="connsiteX3" fmla="*/ 3434 w 10800"/>
              <a:gd name="connsiteY3" fmla="*/ 11232 h 19625"/>
              <a:gd name="connsiteX4" fmla="*/ 3932 w 10800"/>
              <a:gd name="connsiteY4" fmla="*/ 8640 h 19625"/>
              <a:gd name="connsiteX5" fmla="*/ 4927 w 10800"/>
              <a:gd name="connsiteY5" fmla="*/ 14688 h 19625"/>
              <a:gd name="connsiteX6" fmla="*/ 5574 w 10800"/>
              <a:gd name="connsiteY6" fmla="*/ 6788 h 19625"/>
              <a:gd name="connsiteX7" fmla="*/ 6271 w 10800"/>
              <a:gd name="connsiteY7" fmla="*/ 9998 h 19625"/>
              <a:gd name="connsiteX8" fmla="*/ 6818 w 10800"/>
              <a:gd name="connsiteY8" fmla="*/ 2962 h 19625"/>
              <a:gd name="connsiteX9" fmla="*/ 7665 w 10800"/>
              <a:gd name="connsiteY9" fmla="*/ 8763 h 19625"/>
              <a:gd name="connsiteX10" fmla="*/ 8063 w 10800"/>
              <a:gd name="connsiteY10" fmla="*/ 5678 h 19625"/>
              <a:gd name="connsiteX11" fmla="*/ 9655 w 10800"/>
              <a:gd name="connsiteY11" fmla="*/ 17774 h 19625"/>
              <a:gd name="connsiteX12" fmla="*/ 9954 w 10800"/>
              <a:gd name="connsiteY12" fmla="*/ 14564 h 19625"/>
              <a:gd name="connsiteX13" fmla="*/ 10800 w 10800"/>
              <a:gd name="connsiteY13" fmla="*/ 19625 h 19625"/>
              <a:gd name="connsiteX0" fmla="*/ 0 w 10800"/>
              <a:gd name="connsiteY0" fmla="*/ 8146 h 19625"/>
              <a:gd name="connsiteX1" fmla="*/ 1891 w 10800"/>
              <a:gd name="connsiteY1" fmla="*/ 0 h 19625"/>
              <a:gd name="connsiteX2" fmla="*/ 3434 w 10800"/>
              <a:gd name="connsiteY2" fmla="*/ 11232 h 19625"/>
              <a:gd name="connsiteX3" fmla="*/ 3932 w 10800"/>
              <a:gd name="connsiteY3" fmla="*/ 8640 h 19625"/>
              <a:gd name="connsiteX4" fmla="*/ 4927 w 10800"/>
              <a:gd name="connsiteY4" fmla="*/ 14688 h 19625"/>
              <a:gd name="connsiteX5" fmla="*/ 5574 w 10800"/>
              <a:gd name="connsiteY5" fmla="*/ 6788 h 19625"/>
              <a:gd name="connsiteX6" fmla="*/ 6271 w 10800"/>
              <a:gd name="connsiteY6" fmla="*/ 9998 h 19625"/>
              <a:gd name="connsiteX7" fmla="*/ 6818 w 10800"/>
              <a:gd name="connsiteY7" fmla="*/ 2962 h 19625"/>
              <a:gd name="connsiteX8" fmla="*/ 7665 w 10800"/>
              <a:gd name="connsiteY8" fmla="*/ 8763 h 19625"/>
              <a:gd name="connsiteX9" fmla="*/ 8063 w 10800"/>
              <a:gd name="connsiteY9" fmla="*/ 5678 h 19625"/>
              <a:gd name="connsiteX10" fmla="*/ 9655 w 10800"/>
              <a:gd name="connsiteY10" fmla="*/ 17774 h 19625"/>
              <a:gd name="connsiteX11" fmla="*/ 9954 w 10800"/>
              <a:gd name="connsiteY11" fmla="*/ 14564 h 19625"/>
              <a:gd name="connsiteX12" fmla="*/ 10800 w 10800"/>
              <a:gd name="connsiteY12" fmla="*/ 19625 h 19625"/>
              <a:gd name="connsiteX0" fmla="*/ 0 w 8909"/>
              <a:gd name="connsiteY0" fmla="*/ 0 h 19625"/>
              <a:gd name="connsiteX1" fmla="*/ 1543 w 8909"/>
              <a:gd name="connsiteY1" fmla="*/ 11232 h 19625"/>
              <a:gd name="connsiteX2" fmla="*/ 2041 w 8909"/>
              <a:gd name="connsiteY2" fmla="*/ 8640 h 19625"/>
              <a:gd name="connsiteX3" fmla="*/ 3036 w 8909"/>
              <a:gd name="connsiteY3" fmla="*/ 14688 h 19625"/>
              <a:gd name="connsiteX4" fmla="*/ 3683 w 8909"/>
              <a:gd name="connsiteY4" fmla="*/ 6788 h 19625"/>
              <a:gd name="connsiteX5" fmla="*/ 4380 w 8909"/>
              <a:gd name="connsiteY5" fmla="*/ 9998 h 19625"/>
              <a:gd name="connsiteX6" fmla="*/ 4927 w 8909"/>
              <a:gd name="connsiteY6" fmla="*/ 2962 h 19625"/>
              <a:gd name="connsiteX7" fmla="*/ 5774 w 8909"/>
              <a:gd name="connsiteY7" fmla="*/ 8763 h 19625"/>
              <a:gd name="connsiteX8" fmla="*/ 6172 w 8909"/>
              <a:gd name="connsiteY8" fmla="*/ 5678 h 19625"/>
              <a:gd name="connsiteX9" fmla="*/ 7764 w 8909"/>
              <a:gd name="connsiteY9" fmla="*/ 17774 h 19625"/>
              <a:gd name="connsiteX10" fmla="*/ 8063 w 8909"/>
              <a:gd name="connsiteY10" fmla="*/ 14564 h 19625"/>
              <a:gd name="connsiteX11" fmla="*/ 8909 w 8909"/>
              <a:gd name="connsiteY11" fmla="*/ 19625 h 19625"/>
              <a:gd name="connsiteX0" fmla="*/ 0 w 10170"/>
              <a:gd name="connsiteY0" fmla="*/ 0 h 10433"/>
              <a:gd name="connsiteX1" fmla="*/ 1732 w 10170"/>
              <a:gd name="connsiteY1" fmla="*/ 5723 h 10433"/>
              <a:gd name="connsiteX2" fmla="*/ 2291 w 10170"/>
              <a:gd name="connsiteY2" fmla="*/ 4403 h 10433"/>
              <a:gd name="connsiteX3" fmla="*/ 3408 w 10170"/>
              <a:gd name="connsiteY3" fmla="*/ 7484 h 10433"/>
              <a:gd name="connsiteX4" fmla="*/ 4134 w 10170"/>
              <a:gd name="connsiteY4" fmla="*/ 3459 h 10433"/>
              <a:gd name="connsiteX5" fmla="*/ 4916 w 10170"/>
              <a:gd name="connsiteY5" fmla="*/ 5095 h 10433"/>
              <a:gd name="connsiteX6" fmla="*/ 5530 w 10170"/>
              <a:gd name="connsiteY6" fmla="*/ 1509 h 10433"/>
              <a:gd name="connsiteX7" fmla="*/ 6481 w 10170"/>
              <a:gd name="connsiteY7" fmla="*/ 4465 h 10433"/>
              <a:gd name="connsiteX8" fmla="*/ 6928 w 10170"/>
              <a:gd name="connsiteY8" fmla="*/ 2893 h 10433"/>
              <a:gd name="connsiteX9" fmla="*/ 8715 w 10170"/>
              <a:gd name="connsiteY9" fmla="*/ 9057 h 10433"/>
              <a:gd name="connsiteX10" fmla="*/ 9050 w 10170"/>
              <a:gd name="connsiteY10" fmla="*/ 7421 h 10433"/>
              <a:gd name="connsiteX11" fmla="*/ 10000 w 10170"/>
              <a:gd name="connsiteY11" fmla="*/ 10000 h 10433"/>
              <a:gd name="connsiteX12" fmla="*/ 10073 w 10170"/>
              <a:gd name="connsiteY12" fmla="*/ 10020 h 10433"/>
              <a:gd name="connsiteX0" fmla="*/ 0 w 10949"/>
              <a:gd name="connsiteY0" fmla="*/ 0 h 10433"/>
              <a:gd name="connsiteX1" fmla="*/ 1732 w 10949"/>
              <a:gd name="connsiteY1" fmla="*/ 5723 h 10433"/>
              <a:gd name="connsiteX2" fmla="*/ 2291 w 10949"/>
              <a:gd name="connsiteY2" fmla="*/ 4403 h 10433"/>
              <a:gd name="connsiteX3" fmla="*/ 3408 w 10949"/>
              <a:gd name="connsiteY3" fmla="*/ 7484 h 10433"/>
              <a:gd name="connsiteX4" fmla="*/ 4134 w 10949"/>
              <a:gd name="connsiteY4" fmla="*/ 3459 h 10433"/>
              <a:gd name="connsiteX5" fmla="*/ 4916 w 10949"/>
              <a:gd name="connsiteY5" fmla="*/ 5095 h 10433"/>
              <a:gd name="connsiteX6" fmla="*/ 5530 w 10949"/>
              <a:gd name="connsiteY6" fmla="*/ 1509 h 10433"/>
              <a:gd name="connsiteX7" fmla="*/ 6481 w 10949"/>
              <a:gd name="connsiteY7" fmla="*/ 4465 h 10433"/>
              <a:gd name="connsiteX8" fmla="*/ 6928 w 10949"/>
              <a:gd name="connsiteY8" fmla="*/ 2893 h 10433"/>
              <a:gd name="connsiteX9" fmla="*/ 8715 w 10949"/>
              <a:gd name="connsiteY9" fmla="*/ 9057 h 10433"/>
              <a:gd name="connsiteX10" fmla="*/ 9050 w 10949"/>
              <a:gd name="connsiteY10" fmla="*/ 7421 h 10433"/>
              <a:gd name="connsiteX11" fmla="*/ 10000 w 10949"/>
              <a:gd name="connsiteY11" fmla="*/ 10000 h 10433"/>
              <a:gd name="connsiteX12" fmla="*/ 10949 w 10949"/>
              <a:gd name="connsiteY12" fmla="*/ 7055 h 10433"/>
              <a:gd name="connsiteX0" fmla="*/ 0 w 10949"/>
              <a:gd name="connsiteY0" fmla="*/ 0 h 10000"/>
              <a:gd name="connsiteX1" fmla="*/ 1732 w 10949"/>
              <a:gd name="connsiteY1" fmla="*/ 5723 h 10000"/>
              <a:gd name="connsiteX2" fmla="*/ 2291 w 10949"/>
              <a:gd name="connsiteY2" fmla="*/ 4403 h 10000"/>
              <a:gd name="connsiteX3" fmla="*/ 3408 w 10949"/>
              <a:gd name="connsiteY3" fmla="*/ 7484 h 10000"/>
              <a:gd name="connsiteX4" fmla="*/ 4134 w 10949"/>
              <a:gd name="connsiteY4" fmla="*/ 3459 h 10000"/>
              <a:gd name="connsiteX5" fmla="*/ 4916 w 10949"/>
              <a:gd name="connsiteY5" fmla="*/ 5095 h 10000"/>
              <a:gd name="connsiteX6" fmla="*/ 5530 w 10949"/>
              <a:gd name="connsiteY6" fmla="*/ 1509 h 10000"/>
              <a:gd name="connsiteX7" fmla="*/ 6481 w 10949"/>
              <a:gd name="connsiteY7" fmla="*/ 4465 h 10000"/>
              <a:gd name="connsiteX8" fmla="*/ 6928 w 10949"/>
              <a:gd name="connsiteY8" fmla="*/ 2893 h 10000"/>
              <a:gd name="connsiteX9" fmla="*/ 8715 w 10949"/>
              <a:gd name="connsiteY9" fmla="*/ 9057 h 10000"/>
              <a:gd name="connsiteX10" fmla="*/ 9050 w 10949"/>
              <a:gd name="connsiteY10" fmla="*/ 7421 h 10000"/>
              <a:gd name="connsiteX11" fmla="*/ 10000 w 10949"/>
              <a:gd name="connsiteY11" fmla="*/ 10000 h 10000"/>
              <a:gd name="connsiteX12" fmla="*/ 10949 w 10949"/>
              <a:gd name="connsiteY12" fmla="*/ 7055 h 10000"/>
              <a:gd name="connsiteX0" fmla="*/ 0 w 11100"/>
              <a:gd name="connsiteY0" fmla="*/ 0 h 10000"/>
              <a:gd name="connsiteX1" fmla="*/ 1732 w 11100"/>
              <a:gd name="connsiteY1" fmla="*/ 5723 h 10000"/>
              <a:gd name="connsiteX2" fmla="*/ 2291 w 11100"/>
              <a:gd name="connsiteY2" fmla="*/ 4403 h 10000"/>
              <a:gd name="connsiteX3" fmla="*/ 3408 w 11100"/>
              <a:gd name="connsiteY3" fmla="*/ 7484 h 10000"/>
              <a:gd name="connsiteX4" fmla="*/ 4134 w 11100"/>
              <a:gd name="connsiteY4" fmla="*/ 3459 h 10000"/>
              <a:gd name="connsiteX5" fmla="*/ 4916 w 11100"/>
              <a:gd name="connsiteY5" fmla="*/ 5095 h 10000"/>
              <a:gd name="connsiteX6" fmla="*/ 5530 w 11100"/>
              <a:gd name="connsiteY6" fmla="*/ 1509 h 10000"/>
              <a:gd name="connsiteX7" fmla="*/ 6481 w 11100"/>
              <a:gd name="connsiteY7" fmla="*/ 4465 h 10000"/>
              <a:gd name="connsiteX8" fmla="*/ 6928 w 11100"/>
              <a:gd name="connsiteY8" fmla="*/ 2893 h 10000"/>
              <a:gd name="connsiteX9" fmla="*/ 8715 w 11100"/>
              <a:gd name="connsiteY9" fmla="*/ 9057 h 10000"/>
              <a:gd name="connsiteX10" fmla="*/ 9050 w 11100"/>
              <a:gd name="connsiteY10" fmla="*/ 7421 h 10000"/>
              <a:gd name="connsiteX11" fmla="*/ 10000 w 11100"/>
              <a:gd name="connsiteY11" fmla="*/ 10000 h 10000"/>
              <a:gd name="connsiteX12" fmla="*/ 10949 w 11100"/>
              <a:gd name="connsiteY12" fmla="*/ 7055 h 10000"/>
              <a:gd name="connsiteX13" fmla="*/ 10905 w 11100"/>
              <a:gd name="connsiteY13" fmla="*/ 6948 h 10000"/>
              <a:gd name="connsiteX0" fmla="*/ 0 w 11741"/>
              <a:gd name="connsiteY0" fmla="*/ 0 h 10000"/>
              <a:gd name="connsiteX1" fmla="*/ 1732 w 11741"/>
              <a:gd name="connsiteY1" fmla="*/ 5723 h 10000"/>
              <a:gd name="connsiteX2" fmla="*/ 2291 w 11741"/>
              <a:gd name="connsiteY2" fmla="*/ 4403 h 10000"/>
              <a:gd name="connsiteX3" fmla="*/ 3408 w 11741"/>
              <a:gd name="connsiteY3" fmla="*/ 7484 h 10000"/>
              <a:gd name="connsiteX4" fmla="*/ 4134 w 11741"/>
              <a:gd name="connsiteY4" fmla="*/ 3459 h 10000"/>
              <a:gd name="connsiteX5" fmla="*/ 4916 w 11741"/>
              <a:gd name="connsiteY5" fmla="*/ 5095 h 10000"/>
              <a:gd name="connsiteX6" fmla="*/ 5530 w 11741"/>
              <a:gd name="connsiteY6" fmla="*/ 1509 h 10000"/>
              <a:gd name="connsiteX7" fmla="*/ 6481 w 11741"/>
              <a:gd name="connsiteY7" fmla="*/ 4465 h 10000"/>
              <a:gd name="connsiteX8" fmla="*/ 6928 w 11741"/>
              <a:gd name="connsiteY8" fmla="*/ 2893 h 10000"/>
              <a:gd name="connsiteX9" fmla="*/ 8715 w 11741"/>
              <a:gd name="connsiteY9" fmla="*/ 9057 h 10000"/>
              <a:gd name="connsiteX10" fmla="*/ 9050 w 11741"/>
              <a:gd name="connsiteY10" fmla="*/ 7421 h 10000"/>
              <a:gd name="connsiteX11" fmla="*/ 10000 w 11741"/>
              <a:gd name="connsiteY11" fmla="*/ 10000 h 10000"/>
              <a:gd name="connsiteX12" fmla="*/ 10949 w 11741"/>
              <a:gd name="connsiteY12" fmla="*/ 7055 h 10000"/>
              <a:gd name="connsiteX13" fmla="*/ 11732 w 11741"/>
              <a:gd name="connsiteY13" fmla="*/ 8466 h 10000"/>
              <a:gd name="connsiteX0" fmla="*/ 0 w 11732"/>
              <a:gd name="connsiteY0" fmla="*/ 0 h 10000"/>
              <a:gd name="connsiteX1" fmla="*/ 1732 w 11732"/>
              <a:gd name="connsiteY1" fmla="*/ 5723 h 10000"/>
              <a:gd name="connsiteX2" fmla="*/ 2291 w 11732"/>
              <a:gd name="connsiteY2" fmla="*/ 4403 h 10000"/>
              <a:gd name="connsiteX3" fmla="*/ 3408 w 11732"/>
              <a:gd name="connsiteY3" fmla="*/ 7484 h 10000"/>
              <a:gd name="connsiteX4" fmla="*/ 4134 w 11732"/>
              <a:gd name="connsiteY4" fmla="*/ 3459 h 10000"/>
              <a:gd name="connsiteX5" fmla="*/ 4916 w 11732"/>
              <a:gd name="connsiteY5" fmla="*/ 5095 h 10000"/>
              <a:gd name="connsiteX6" fmla="*/ 5530 w 11732"/>
              <a:gd name="connsiteY6" fmla="*/ 1509 h 10000"/>
              <a:gd name="connsiteX7" fmla="*/ 6481 w 11732"/>
              <a:gd name="connsiteY7" fmla="*/ 4465 h 10000"/>
              <a:gd name="connsiteX8" fmla="*/ 6928 w 11732"/>
              <a:gd name="connsiteY8" fmla="*/ 2893 h 10000"/>
              <a:gd name="connsiteX9" fmla="*/ 8715 w 11732"/>
              <a:gd name="connsiteY9" fmla="*/ 9057 h 10000"/>
              <a:gd name="connsiteX10" fmla="*/ 9050 w 11732"/>
              <a:gd name="connsiteY10" fmla="*/ 7421 h 10000"/>
              <a:gd name="connsiteX11" fmla="*/ 10000 w 11732"/>
              <a:gd name="connsiteY11" fmla="*/ 10000 h 10000"/>
              <a:gd name="connsiteX12" fmla="*/ 10949 w 11732"/>
              <a:gd name="connsiteY12" fmla="*/ 7055 h 10000"/>
              <a:gd name="connsiteX13" fmla="*/ 11732 w 11732"/>
              <a:gd name="connsiteY13" fmla="*/ 8466 h 10000"/>
              <a:gd name="connsiteX0" fmla="*/ 0 w 12514"/>
              <a:gd name="connsiteY0" fmla="*/ 0 h 10000"/>
              <a:gd name="connsiteX1" fmla="*/ 1732 w 12514"/>
              <a:gd name="connsiteY1" fmla="*/ 5723 h 10000"/>
              <a:gd name="connsiteX2" fmla="*/ 2291 w 12514"/>
              <a:gd name="connsiteY2" fmla="*/ 4403 h 10000"/>
              <a:gd name="connsiteX3" fmla="*/ 3408 w 12514"/>
              <a:gd name="connsiteY3" fmla="*/ 7484 h 10000"/>
              <a:gd name="connsiteX4" fmla="*/ 4134 w 12514"/>
              <a:gd name="connsiteY4" fmla="*/ 3459 h 10000"/>
              <a:gd name="connsiteX5" fmla="*/ 4916 w 12514"/>
              <a:gd name="connsiteY5" fmla="*/ 5095 h 10000"/>
              <a:gd name="connsiteX6" fmla="*/ 5530 w 12514"/>
              <a:gd name="connsiteY6" fmla="*/ 1509 h 10000"/>
              <a:gd name="connsiteX7" fmla="*/ 6481 w 12514"/>
              <a:gd name="connsiteY7" fmla="*/ 4465 h 10000"/>
              <a:gd name="connsiteX8" fmla="*/ 6928 w 12514"/>
              <a:gd name="connsiteY8" fmla="*/ 2893 h 10000"/>
              <a:gd name="connsiteX9" fmla="*/ 8715 w 12514"/>
              <a:gd name="connsiteY9" fmla="*/ 9057 h 10000"/>
              <a:gd name="connsiteX10" fmla="*/ 9050 w 12514"/>
              <a:gd name="connsiteY10" fmla="*/ 7421 h 10000"/>
              <a:gd name="connsiteX11" fmla="*/ 10000 w 12514"/>
              <a:gd name="connsiteY11" fmla="*/ 10000 h 10000"/>
              <a:gd name="connsiteX12" fmla="*/ 10949 w 12514"/>
              <a:gd name="connsiteY12" fmla="*/ 7055 h 10000"/>
              <a:gd name="connsiteX13" fmla="*/ 12514 w 12514"/>
              <a:gd name="connsiteY13" fmla="*/ 9877 h 10000"/>
              <a:gd name="connsiteX0" fmla="*/ 0 w 12514"/>
              <a:gd name="connsiteY0" fmla="*/ 0 h 10000"/>
              <a:gd name="connsiteX1" fmla="*/ 1732 w 12514"/>
              <a:gd name="connsiteY1" fmla="*/ 5723 h 10000"/>
              <a:gd name="connsiteX2" fmla="*/ 2291 w 12514"/>
              <a:gd name="connsiteY2" fmla="*/ 4403 h 10000"/>
              <a:gd name="connsiteX3" fmla="*/ 3408 w 12514"/>
              <a:gd name="connsiteY3" fmla="*/ 7484 h 10000"/>
              <a:gd name="connsiteX4" fmla="*/ 4134 w 12514"/>
              <a:gd name="connsiteY4" fmla="*/ 3459 h 10000"/>
              <a:gd name="connsiteX5" fmla="*/ 4916 w 12514"/>
              <a:gd name="connsiteY5" fmla="*/ 5095 h 10000"/>
              <a:gd name="connsiteX6" fmla="*/ 5530 w 12514"/>
              <a:gd name="connsiteY6" fmla="*/ 1509 h 10000"/>
              <a:gd name="connsiteX7" fmla="*/ 6481 w 12514"/>
              <a:gd name="connsiteY7" fmla="*/ 4465 h 10000"/>
              <a:gd name="connsiteX8" fmla="*/ 6928 w 12514"/>
              <a:gd name="connsiteY8" fmla="*/ 2893 h 10000"/>
              <a:gd name="connsiteX9" fmla="*/ 8715 w 12514"/>
              <a:gd name="connsiteY9" fmla="*/ 9057 h 10000"/>
              <a:gd name="connsiteX10" fmla="*/ 9050 w 12514"/>
              <a:gd name="connsiteY10" fmla="*/ 7421 h 10000"/>
              <a:gd name="connsiteX11" fmla="*/ 10000 w 12514"/>
              <a:gd name="connsiteY11" fmla="*/ 10000 h 10000"/>
              <a:gd name="connsiteX12" fmla="*/ 10949 w 12514"/>
              <a:gd name="connsiteY12" fmla="*/ 7055 h 10000"/>
              <a:gd name="connsiteX13" fmla="*/ 12514 w 12514"/>
              <a:gd name="connsiteY13" fmla="*/ 9877 h 10000"/>
              <a:gd name="connsiteX0" fmla="*/ 0 w 12754"/>
              <a:gd name="connsiteY0" fmla="*/ 0 h 10312"/>
              <a:gd name="connsiteX1" fmla="*/ 1732 w 12754"/>
              <a:gd name="connsiteY1" fmla="*/ 5723 h 10312"/>
              <a:gd name="connsiteX2" fmla="*/ 2291 w 12754"/>
              <a:gd name="connsiteY2" fmla="*/ 4403 h 10312"/>
              <a:gd name="connsiteX3" fmla="*/ 3408 w 12754"/>
              <a:gd name="connsiteY3" fmla="*/ 7484 h 10312"/>
              <a:gd name="connsiteX4" fmla="*/ 4134 w 12754"/>
              <a:gd name="connsiteY4" fmla="*/ 3459 h 10312"/>
              <a:gd name="connsiteX5" fmla="*/ 4916 w 12754"/>
              <a:gd name="connsiteY5" fmla="*/ 5095 h 10312"/>
              <a:gd name="connsiteX6" fmla="*/ 5530 w 12754"/>
              <a:gd name="connsiteY6" fmla="*/ 1509 h 10312"/>
              <a:gd name="connsiteX7" fmla="*/ 6481 w 12754"/>
              <a:gd name="connsiteY7" fmla="*/ 4465 h 10312"/>
              <a:gd name="connsiteX8" fmla="*/ 6928 w 12754"/>
              <a:gd name="connsiteY8" fmla="*/ 2893 h 10312"/>
              <a:gd name="connsiteX9" fmla="*/ 8715 w 12754"/>
              <a:gd name="connsiteY9" fmla="*/ 9057 h 10312"/>
              <a:gd name="connsiteX10" fmla="*/ 9050 w 12754"/>
              <a:gd name="connsiteY10" fmla="*/ 7421 h 10312"/>
              <a:gd name="connsiteX11" fmla="*/ 10000 w 12754"/>
              <a:gd name="connsiteY11" fmla="*/ 10000 h 10312"/>
              <a:gd name="connsiteX12" fmla="*/ 10949 w 12754"/>
              <a:gd name="connsiteY12" fmla="*/ 7055 h 10312"/>
              <a:gd name="connsiteX13" fmla="*/ 12514 w 12754"/>
              <a:gd name="connsiteY13" fmla="*/ 9877 h 10312"/>
              <a:gd name="connsiteX14" fmla="*/ 12390 w 12754"/>
              <a:gd name="connsiteY14" fmla="*/ 9663 h 10312"/>
              <a:gd name="connsiteX0" fmla="*/ 0 w 13322"/>
              <a:gd name="connsiteY0" fmla="*/ 0 h 10312"/>
              <a:gd name="connsiteX1" fmla="*/ 1732 w 13322"/>
              <a:gd name="connsiteY1" fmla="*/ 5723 h 10312"/>
              <a:gd name="connsiteX2" fmla="*/ 2291 w 13322"/>
              <a:gd name="connsiteY2" fmla="*/ 4403 h 10312"/>
              <a:gd name="connsiteX3" fmla="*/ 3408 w 13322"/>
              <a:gd name="connsiteY3" fmla="*/ 7484 h 10312"/>
              <a:gd name="connsiteX4" fmla="*/ 4134 w 13322"/>
              <a:gd name="connsiteY4" fmla="*/ 3459 h 10312"/>
              <a:gd name="connsiteX5" fmla="*/ 4916 w 13322"/>
              <a:gd name="connsiteY5" fmla="*/ 5095 h 10312"/>
              <a:gd name="connsiteX6" fmla="*/ 5530 w 13322"/>
              <a:gd name="connsiteY6" fmla="*/ 1509 h 10312"/>
              <a:gd name="connsiteX7" fmla="*/ 6481 w 13322"/>
              <a:gd name="connsiteY7" fmla="*/ 4465 h 10312"/>
              <a:gd name="connsiteX8" fmla="*/ 6928 w 13322"/>
              <a:gd name="connsiteY8" fmla="*/ 2893 h 10312"/>
              <a:gd name="connsiteX9" fmla="*/ 8715 w 13322"/>
              <a:gd name="connsiteY9" fmla="*/ 9057 h 10312"/>
              <a:gd name="connsiteX10" fmla="*/ 9050 w 13322"/>
              <a:gd name="connsiteY10" fmla="*/ 7421 h 10312"/>
              <a:gd name="connsiteX11" fmla="*/ 10000 w 13322"/>
              <a:gd name="connsiteY11" fmla="*/ 10000 h 10312"/>
              <a:gd name="connsiteX12" fmla="*/ 10949 w 13322"/>
              <a:gd name="connsiteY12" fmla="*/ 7055 h 10312"/>
              <a:gd name="connsiteX13" fmla="*/ 12514 w 13322"/>
              <a:gd name="connsiteY13" fmla="*/ 9877 h 10312"/>
              <a:gd name="connsiteX14" fmla="*/ 13296 w 13322"/>
              <a:gd name="connsiteY14" fmla="*/ 6114 h 10312"/>
              <a:gd name="connsiteX0" fmla="*/ 0 w 13713"/>
              <a:gd name="connsiteY0" fmla="*/ 0 h 10312"/>
              <a:gd name="connsiteX1" fmla="*/ 1732 w 13713"/>
              <a:gd name="connsiteY1" fmla="*/ 5723 h 10312"/>
              <a:gd name="connsiteX2" fmla="*/ 2291 w 13713"/>
              <a:gd name="connsiteY2" fmla="*/ 4403 h 10312"/>
              <a:gd name="connsiteX3" fmla="*/ 3408 w 13713"/>
              <a:gd name="connsiteY3" fmla="*/ 7484 h 10312"/>
              <a:gd name="connsiteX4" fmla="*/ 4134 w 13713"/>
              <a:gd name="connsiteY4" fmla="*/ 3459 h 10312"/>
              <a:gd name="connsiteX5" fmla="*/ 4916 w 13713"/>
              <a:gd name="connsiteY5" fmla="*/ 5095 h 10312"/>
              <a:gd name="connsiteX6" fmla="*/ 5530 w 13713"/>
              <a:gd name="connsiteY6" fmla="*/ 1509 h 10312"/>
              <a:gd name="connsiteX7" fmla="*/ 6481 w 13713"/>
              <a:gd name="connsiteY7" fmla="*/ 4465 h 10312"/>
              <a:gd name="connsiteX8" fmla="*/ 6928 w 13713"/>
              <a:gd name="connsiteY8" fmla="*/ 2893 h 10312"/>
              <a:gd name="connsiteX9" fmla="*/ 8715 w 13713"/>
              <a:gd name="connsiteY9" fmla="*/ 9057 h 10312"/>
              <a:gd name="connsiteX10" fmla="*/ 9050 w 13713"/>
              <a:gd name="connsiteY10" fmla="*/ 7421 h 10312"/>
              <a:gd name="connsiteX11" fmla="*/ 10000 w 13713"/>
              <a:gd name="connsiteY11" fmla="*/ 10000 h 10312"/>
              <a:gd name="connsiteX12" fmla="*/ 10949 w 13713"/>
              <a:gd name="connsiteY12" fmla="*/ 7055 h 10312"/>
              <a:gd name="connsiteX13" fmla="*/ 12514 w 13713"/>
              <a:gd name="connsiteY13" fmla="*/ 9877 h 10312"/>
              <a:gd name="connsiteX14" fmla="*/ 13687 w 13713"/>
              <a:gd name="connsiteY14" fmla="*/ 3292 h 10312"/>
              <a:gd name="connsiteX0" fmla="*/ 0 w 13713"/>
              <a:gd name="connsiteY0" fmla="*/ 0 h 10000"/>
              <a:gd name="connsiteX1" fmla="*/ 1732 w 13713"/>
              <a:gd name="connsiteY1" fmla="*/ 5723 h 10000"/>
              <a:gd name="connsiteX2" fmla="*/ 2291 w 13713"/>
              <a:gd name="connsiteY2" fmla="*/ 4403 h 10000"/>
              <a:gd name="connsiteX3" fmla="*/ 3408 w 13713"/>
              <a:gd name="connsiteY3" fmla="*/ 7484 h 10000"/>
              <a:gd name="connsiteX4" fmla="*/ 4134 w 13713"/>
              <a:gd name="connsiteY4" fmla="*/ 3459 h 10000"/>
              <a:gd name="connsiteX5" fmla="*/ 4916 w 13713"/>
              <a:gd name="connsiteY5" fmla="*/ 5095 h 10000"/>
              <a:gd name="connsiteX6" fmla="*/ 5530 w 13713"/>
              <a:gd name="connsiteY6" fmla="*/ 1509 h 10000"/>
              <a:gd name="connsiteX7" fmla="*/ 6481 w 13713"/>
              <a:gd name="connsiteY7" fmla="*/ 4465 h 10000"/>
              <a:gd name="connsiteX8" fmla="*/ 6928 w 13713"/>
              <a:gd name="connsiteY8" fmla="*/ 2893 h 10000"/>
              <a:gd name="connsiteX9" fmla="*/ 8715 w 13713"/>
              <a:gd name="connsiteY9" fmla="*/ 9057 h 10000"/>
              <a:gd name="connsiteX10" fmla="*/ 9050 w 13713"/>
              <a:gd name="connsiteY10" fmla="*/ 7421 h 10000"/>
              <a:gd name="connsiteX11" fmla="*/ 10000 w 13713"/>
              <a:gd name="connsiteY11" fmla="*/ 10000 h 10000"/>
              <a:gd name="connsiteX12" fmla="*/ 10949 w 13713"/>
              <a:gd name="connsiteY12" fmla="*/ 7055 h 10000"/>
              <a:gd name="connsiteX13" fmla="*/ 12123 w 13713"/>
              <a:gd name="connsiteY13" fmla="*/ 8466 h 10000"/>
              <a:gd name="connsiteX14" fmla="*/ 13687 w 13713"/>
              <a:gd name="connsiteY14" fmla="*/ 3292 h 10000"/>
              <a:gd name="connsiteX0" fmla="*/ 0 w 13687"/>
              <a:gd name="connsiteY0" fmla="*/ 0 h 10000"/>
              <a:gd name="connsiteX1" fmla="*/ 1732 w 13687"/>
              <a:gd name="connsiteY1" fmla="*/ 5723 h 10000"/>
              <a:gd name="connsiteX2" fmla="*/ 2291 w 13687"/>
              <a:gd name="connsiteY2" fmla="*/ 4403 h 10000"/>
              <a:gd name="connsiteX3" fmla="*/ 3408 w 13687"/>
              <a:gd name="connsiteY3" fmla="*/ 7484 h 10000"/>
              <a:gd name="connsiteX4" fmla="*/ 4134 w 13687"/>
              <a:gd name="connsiteY4" fmla="*/ 3459 h 10000"/>
              <a:gd name="connsiteX5" fmla="*/ 4916 w 13687"/>
              <a:gd name="connsiteY5" fmla="*/ 5095 h 10000"/>
              <a:gd name="connsiteX6" fmla="*/ 5530 w 13687"/>
              <a:gd name="connsiteY6" fmla="*/ 1509 h 10000"/>
              <a:gd name="connsiteX7" fmla="*/ 6481 w 13687"/>
              <a:gd name="connsiteY7" fmla="*/ 4465 h 10000"/>
              <a:gd name="connsiteX8" fmla="*/ 6928 w 13687"/>
              <a:gd name="connsiteY8" fmla="*/ 2893 h 10000"/>
              <a:gd name="connsiteX9" fmla="*/ 8715 w 13687"/>
              <a:gd name="connsiteY9" fmla="*/ 9057 h 10000"/>
              <a:gd name="connsiteX10" fmla="*/ 9050 w 13687"/>
              <a:gd name="connsiteY10" fmla="*/ 7421 h 10000"/>
              <a:gd name="connsiteX11" fmla="*/ 10000 w 13687"/>
              <a:gd name="connsiteY11" fmla="*/ 10000 h 10000"/>
              <a:gd name="connsiteX12" fmla="*/ 10949 w 13687"/>
              <a:gd name="connsiteY12" fmla="*/ 7055 h 10000"/>
              <a:gd name="connsiteX13" fmla="*/ 12123 w 13687"/>
              <a:gd name="connsiteY13" fmla="*/ 8466 h 10000"/>
              <a:gd name="connsiteX14" fmla="*/ 13687 w 13687"/>
              <a:gd name="connsiteY14" fmla="*/ 3292 h 10000"/>
              <a:gd name="connsiteX0" fmla="*/ 0 w 13687"/>
              <a:gd name="connsiteY0" fmla="*/ 0 h 10000"/>
              <a:gd name="connsiteX1" fmla="*/ 1732 w 13687"/>
              <a:gd name="connsiteY1" fmla="*/ 5723 h 10000"/>
              <a:gd name="connsiteX2" fmla="*/ 2291 w 13687"/>
              <a:gd name="connsiteY2" fmla="*/ 4403 h 10000"/>
              <a:gd name="connsiteX3" fmla="*/ 3408 w 13687"/>
              <a:gd name="connsiteY3" fmla="*/ 7484 h 10000"/>
              <a:gd name="connsiteX4" fmla="*/ 4134 w 13687"/>
              <a:gd name="connsiteY4" fmla="*/ 3459 h 10000"/>
              <a:gd name="connsiteX5" fmla="*/ 4916 w 13687"/>
              <a:gd name="connsiteY5" fmla="*/ 5095 h 10000"/>
              <a:gd name="connsiteX6" fmla="*/ 5530 w 13687"/>
              <a:gd name="connsiteY6" fmla="*/ 1509 h 10000"/>
              <a:gd name="connsiteX7" fmla="*/ 6481 w 13687"/>
              <a:gd name="connsiteY7" fmla="*/ 4465 h 10000"/>
              <a:gd name="connsiteX8" fmla="*/ 6928 w 13687"/>
              <a:gd name="connsiteY8" fmla="*/ 2893 h 10000"/>
              <a:gd name="connsiteX9" fmla="*/ 8715 w 13687"/>
              <a:gd name="connsiteY9" fmla="*/ 9057 h 10000"/>
              <a:gd name="connsiteX10" fmla="*/ 9050 w 13687"/>
              <a:gd name="connsiteY10" fmla="*/ 7421 h 10000"/>
              <a:gd name="connsiteX11" fmla="*/ 10000 w 13687"/>
              <a:gd name="connsiteY11" fmla="*/ 10000 h 10000"/>
              <a:gd name="connsiteX12" fmla="*/ 10949 w 13687"/>
              <a:gd name="connsiteY12" fmla="*/ 7055 h 10000"/>
              <a:gd name="connsiteX13" fmla="*/ 12123 w 13687"/>
              <a:gd name="connsiteY13" fmla="*/ 8466 h 10000"/>
              <a:gd name="connsiteX14" fmla="*/ 13687 w 13687"/>
              <a:gd name="connsiteY14" fmla="*/ 3292 h 10000"/>
              <a:gd name="connsiteX0" fmla="*/ 0 w 13687"/>
              <a:gd name="connsiteY0" fmla="*/ 0 h 10000"/>
              <a:gd name="connsiteX1" fmla="*/ 1732 w 13687"/>
              <a:gd name="connsiteY1" fmla="*/ 5723 h 10000"/>
              <a:gd name="connsiteX2" fmla="*/ 2291 w 13687"/>
              <a:gd name="connsiteY2" fmla="*/ 4403 h 10000"/>
              <a:gd name="connsiteX3" fmla="*/ 3408 w 13687"/>
              <a:gd name="connsiteY3" fmla="*/ 7484 h 10000"/>
              <a:gd name="connsiteX4" fmla="*/ 4134 w 13687"/>
              <a:gd name="connsiteY4" fmla="*/ 3459 h 10000"/>
              <a:gd name="connsiteX5" fmla="*/ 4916 w 13687"/>
              <a:gd name="connsiteY5" fmla="*/ 5095 h 10000"/>
              <a:gd name="connsiteX6" fmla="*/ 5530 w 13687"/>
              <a:gd name="connsiteY6" fmla="*/ 1509 h 10000"/>
              <a:gd name="connsiteX7" fmla="*/ 6481 w 13687"/>
              <a:gd name="connsiteY7" fmla="*/ 4465 h 10000"/>
              <a:gd name="connsiteX8" fmla="*/ 6928 w 13687"/>
              <a:gd name="connsiteY8" fmla="*/ 2893 h 10000"/>
              <a:gd name="connsiteX9" fmla="*/ 8715 w 13687"/>
              <a:gd name="connsiteY9" fmla="*/ 9057 h 10000"/>
              <a:gd name="connsiteX10" fmla="*/ 9050 w 13687"/>
              <a:gd name="connsiteY10" fmla="*/ 7421 h 10000"/>
              <a:gd name="connsiteX11" fmla="*/ 10000 w 13687"/>
              <a:gd name="connsiteY11" fmla="*/ 10000 h 10000"/>
              <a:gd name="connsiteX12" fmla="*/ 11341 w 13687"/>
              <a:gd name="connsiteY12" fmla="*/ 6114 h 10000"/>
              <a:gd name="connsiteX13" fmla="*/ 12123 w 13687"/>
              <a:gd name="connsiteY13" fmla="*/ 8466 h 10000"/>
              <a:gd name="connsiteX14" fmla="*/ 13687 w 13687"/>
              <a:gd name="connsiteY14" fmla="*/ 3292 h 10000"/>
              <a:gd name="connsiteX0" fmla="*/ 0 w 12905"/>
              <a:gd name="connsiteY0" fmla="*/ 1313 h 8491"/>
              <a:gd name="connsiteX1" fmla="*/ 950 w 12905"/>
              <a:gd name="connsiteY1" fmla="*/ 4214 h 8491"/>
              <a:gd name="connsiteX2" fmla="*/ 1509 w 12905"/>
              <a:gd name="connsiteY2" fmla="*/ 2894 h 8491"/>
              <a:gd name="connsiteX3" fmla="*/ 2626 w 12905"/>
              <a:gd name="connsiteY3" fmla="*/ 5975 h 8491"/>
              <a:gd name="connsiteX4" fmla="*/ 3352 w 12905"/>
              <a:gd name="connsiteY4" fmla="*/ 1950 h 8491"/>
              <a:gd name="connsiteX5" fmla="*/ 4134 w 12905"/>
              <a:gd name="connsiteY5" fmla="*/ 3586 h 8491"/>
              <a:gd name="connsiteX6" fmla="*/ 4748 w 12905"/>
              <a:gd name="connsiteY6" fmla="*/ 0 h 8491"/>
              <a:gd name="connsiteX7" fmla="*/ 5699 w 12905"/>
              <a:gd name="connsiteY7" fmla="*/ 2956 h 8491"/>
              <a:gd name="connsiteX8" fmla="*/ 6146 w 12905"/>
              <a:gd name="connsiteY8" fmla="*/ 1384 h 8491"/>
              <a:gd name="connsiteX9" fmla="*/ 7933 w 12905"/>
              <a:gd name="connsiteY9" fmla="*/ 7548 h 8491"/>
              <a:gd name="connsiteX10" fmla="*/ 8268 w 12905"/>
              <a:gd name="connsiteY10" fmla="*/ 5912 h 8491"/>
              <a:gd name="connsiteX11" fmla="*/ 9218 w 12905"/>
              <a:gd name="connsiteY11" fmla="*/ 8491 h 8491"/>
              <a:gd name="connsiteX12" fmla="*/ 10559 w 12905"/>
              <a:gd name="connsiteY12" fmla="*/ 4605 h 8491"/>
              <a:gd name="connsiteX13" fmla="*/ 11341 w 12905"/>
              <a:gd name="connsiteY13" fmla="*/ 6957 h 8491"/>
              <a:gd name="connsiteX14" fmla="*/ 12905 w 12905"/>
              <a:gd name="connsiteY14" fmla="*/ 1783 h 8491"/>
              <a:gd name="connsiteX0" fmla="*/ 119 w 10119"/>
              <a:gd name="connsiteY0" fmla="*/ 1546 h 10000"/>
              <a:gd name="connsiteX1" fmla="*/ 0 w 10119"/>
              <a:gd name="connsiteY1" fmla="*/ 1273 h 10000"/>
              <a:gd name="connsiteX2" fmla="*/ 855 w 10119"/>
              <a:gd name="connsiteY2" fmla="*/ 4963 h 10000"/>
              <a:gd name="connsiteX3" fmla="*/ 1288 w 10119"/>
              <a:gd name="connsiteY3" fmla="*/ 3408 h 10000"/>
              <a:gd name="connsiteX4" fmla="*/ 2154 w 10119"/>
              <a:gd name="connsiteY4" fmla="*/ 7037 h 10000"/>
              <a:gd name="connsiteX5" fmla="*/ 2716 w 10119"/>
              <a:gd name="connsiteY5" fmla="*/ 2297 h 10000"/>
              <a:gd name="connsiteX6" fmla="*/ 3322 w 10119"/>
              <a:gd name="connsiteY6" fmla="*/ 4223 h 10000"/>
              <a:gd name="connsiteX7" fmla="*/ 3798 w 10119"/>
              <a:gd name="connsiteY7" fmla="*/ 0 h 10000"/>
              <a:gd name="connsiteX8" fmla="*/ 4535 w 10119"/>
              <a:gd name="connsiteY8" fmla="*/ 3481 h 10000"/>
              <a:gd name="connsiteX9" fmla="*/ 4881 w 10119"/>
              <a:gd name="connsiteY9" fmla="*/ 1630 h 10000"/>
              <a:gd name="connsiteX10" fmla="*/ 6266 w 10119"/>
              <a:gd name="connsiteY10" fmla="*/ 8889 h 10000"/>
              <a:gd name="connsiteX11" fmla="*/ 6526 w 10119"/>
              <a:gd name="connsiteY11" fmla="*/ 6963 h 10000"/>
              <a:gd name="connsiteX12" fmla="*/ 7262 w 10119"/>
              <a:gd name="connsiteY12" fmla="*/ 10000 h 10000"/>
              <a:gd name="connsiteX13" fmla="*/ 8301 w 10119"/>
              <a:gd name="connsiteY13" fmla="*/ 5423 h 10000"/>
              <a:gd name="connsiteX14" fmla="*/ 8907 w 10119"/>
              <a:gd name="connsiteY14" fmla="*/ 8193 h 10000"/>
              <a:gd name="connsiteX15" fmla="*/ 10119 w 10119"/>
              <a:gd name="connsiteY15" fmla="*/ 2100 h 10000"/>
              <a:gd name="connsiteX0" fmla="*/ 40 w 10040"/>
              <a:gd name="connsiteY0" fmla="*/ 1546 h 10000"/>
              <a:gd name="connsiteX1" fmla="*/ 40 w 10040"/>
              <a:gd name="connsiteY1" fmla="*/ 2100 h 10000"/>
              <a:gd name="connsiteX2" fmla="*/ 776 w 10040"/>
              <a:gd name="connsiteY2" fmla="*/ 4963 h 10000"/>
              <a:gd name="connsiteX3" fmla="*/ 1209 w 10040"/>
              <a:gd name="connsiteY3" fmla="*/ 3408 h 10000"/>
              <a:gd name="connsiteX4" fmla="*/ 2075 w 10040"/>
              <a:gd name="connsiteY4" fmla="*/ 7037 h 10000"/>
              <a:gd name="connsiteX5" fmla="*/ 2637 w 10040"/>
              <a:gd name="connsiteY5" fmla="*/ 2297 h 10000"/>
              <a:gd name="connsiteX6" fmla="*/ 3243 w 10040"/>
              <a:gd name="connsiteY6" fmla="*/ 4223 h 10000"/>
              <a:gd name="connsiteX7" fmla="*/ 3719 w 10040"/>
              <a:gd name="connsiteY7" fmla="*/ 0 h 10000"/>
              <a:gd name="connsiteX8" fmla="*/ 4456 w 10040"/>
              <a:gd name="connsiteY8" fmla="*/ 3481 h 10000"/>
              <a:gd name="connsiteX9" fmla="*/ 4802 w 10040"/>
              <a:gd name="connsiteY9" fmla="*/ 1630 h 10000"/>
              <a:gd name="connsiteX10" fmla="*/ 6187 w 10040"/>
              <a:gd name="connsiteY10" fmla="*/ 8889 h 10000"/>
              <a:gd name="connsiteX11" fmla="*/ 6447 w 10040"/>
              <a:gd name="connsiteY11" fmla="*/ 6963 h 10000"/>
              <a:gd name="connsiteX12" fmla="*/ 7183 w 10040"/>
              <a:gd name="connsiteY12" fmla="*/ 10000 h 10000"/>
              <a:gd name="connsiteX13" fmla="*/ 8222 w 10040"/>
              <a:gd name="connsiteY13" fmla="*/ 5423 h 10000"/>
              <a:gd name="connsiteX14" fmla="*/ 8828 w 10040"/>
              <a:gd name="connsiteY14" fmla="*/ 8193 h 10000"/>
              <a:gd name="connsiteX15" fmla="*/ 10040 w 10040"/>
              <a:gd name="connsiteY15" fmla="*/ 2100 h 10000"/>
              <a:gd name="connsiteX0" fmla="*/ 40 w 10040"/>
              <a:gd name="connsiteY0" fmla="*/ 1546 h 10000"/>
              <a:gd name="connsiteX1" fmla="*/ 40 w 10040"/>
              <a:gd name="connsiteY1" fmla="*/ 2100 h 10000"/>
              <a:gd name="connsiteX2" fmla="*/ 776 w 10040"/>
              <a:gd name="connsiteY2" fmla="*/ 4963 h 10000"/>
              <a:gd name="connsiteX3" fmla="*/ 1209 w 10040"/>
              <a:gd name="connsiteY3" fmla="*/ 3408 h 10000"/>
              <a:gd name="connsiteX4" fmla="*/ 2075 w 10040"/>
              <a:gd name="connsiteY4" fmla="*/ 7037 h 10000"/>
              <a:gd name="connsiteX5" fmla="*/ 2637 w 10040"/>
              <a:gd name="connsiteY5" fmla="*/ 2297 h 10000"/>
              <a:gd name="connsiteX6" fmla="*/ 3243 w 10040"/>
              <a:gd name="connsiteY6" fmla="*/ 4223 h 10000"/>
              <a:gd name="connsiteX7" fmla="*/ 3719 w 10040"/>
              <a:gd name="connsiteY7" fmla="*/ 0 h 10000"/>
              <a:gd name="connsiteX8" fmla="*/ 4456 w 10040"/>
              <a:gd name="connsiteY8" fmla="*/ 3481 h 10000"/>
              <a:gd name="connsiteX9" fmla="*/ 4802 w 10040"/>
              <a:gd name="connsiteY9" fmla="*/ 1630 h 10000"/>
              <a:gd name="connsiteX10" fmla="*/ 6187 w 10040"/>
              <a:gd name="connsiteY10" fmla="*/ 8889 h 10000"/>
              <a:gd name="connsiteX11" fmla="*/ 6447 w 10040"/>
              <a:gd name="connsiteY11" fmla="*/ 6963 h 10000"/>
              <a:gd name="connsiteX12" fmla="*/ 7183 w 10040"/>
              <a:gd name="connsiteY12" fmla="*/ 10000 h 10000"/>
              <a:gd name="connsiteX13" fmla="*/ 8222 w 10040"/>
              <a:gd name="connsiteY13" fmla="*/ 5423 h 10000"/>
              <a:gd name="connsiteX14" fmla="*/ 8828 w 10040"/>
              <a:gd name="connsiteY14" fmla="*/ 8193 h 10000"/>
              <a:gd name="connsiteX15" fmla="*/ 10040 w 10040"/>
              <a:gd name="connsiteY15" fmla="*/ 2100 h 10000"/>
              <a:gd name="connsiteX0" fmla="*/ 40 w 10040"/>
              <a:gd name="connsiteY0" fmla="*/ 1546 h 10000"/>
              <a:gd name="connsiteX1" fmla="*/ 40 w 10040"/>
              <a:gd name="connsiteY1" fmla="*/ 2100 h 10000"/>
              <a:gd name="connsiteX2" fmla="*/ 776 w 10040"/>
              <a:gd name="connsiteY2" fmla="*/ 4963 h 10000"/>
              <a:gd name="connsiteX3" fmla="*/ 1209 w 10040"/>
              <a:gd name="connsiteY3" fmla="*/ 3408 h 10000"/>
              <a:gd name="connsiteX4" fmla="*/ 2075 w 10040"/>
              <a:gd name="connsiteY4" fmla="*/ 7037 h 10000"/>
              <a:gd name="connsiteX5" fmla="*/ 2637 w 10040"/>
              <a:gd name="connsiteY5" fmla="*/ 2297 h 10000"/>
              <a:gd name="connsiteX6" fmla="*/ 3243 w 10040"/>
              <a:gd name="connsiteY6" fmla="*/ 4223 h 10000"/>
              <a:gd name="connsiteX7" fmla="*/ 3719 w 10040"/>
              <a:gd name="connsiteY7" fmla="*/ 0 h 10000"/>
              <a:gd name="connsiteX8" fmla="*/ 4456 w 10040"/>
              <a:gd name="connsiteY8" fmla="*/ 3481 h 10000"/>
              <a:gd name="connsiteX9" fmla="*/ 4802 w 10040"/>
              <a:gd name="connsiteY9" fmla="*/ 1630 h 10000"/>
              <a:gd name="connsiteX10" fmla="*/ 6187 w 10040"/>
              <a:gd name="connsiteY10" fmla="*/ 8889 h 10000"/>
              <a:gd name="connsiteX11" fmla="*/ 6447 w 10040"/>
              <a:gd name="connsiteY11" fmla="*/ 6963 h 10000"/>
              <a:gd name="connsiteX12" fmla="*/ 7183 w 10040"/>
              <a:gd name="connsiteY12" fmla="*/ 10000 h 10000"/>
              <a:gd name="connsiteX13" fmla="*/ 8222 w 10040"/>
              <a:gd name="connsiteY13" fmla="*/ 5423 h 10000"/>
              <a:gd name="connsiteX14" fmla="*/ 8828 w 10040"/>
              <a:gd name="connsiteY14" fmla="*/ 8193 h 10000"/>
              <a:gd name="connsiteX15" fmla="*/ 10040 w 10040"/>
              <a:gd name="connsiteY15" fmla="*/ 2100 h 10000"/>
              <a:gd name="connsiteX0" fmla="*/ 40 w 10040"/>
              <a:gd name="connsiteY0" fmla="*/ 2215 h 10669"/>
              <a:gd name="connsiteX1" fmla="*/ 646 w 10040"/>
              <a:gd name="connsiteY1" fmla="*/ 0 h 10669"/>
              <a:gd name="connsiteX2" fmla="*/ 776 w 10040"/>
              <a:gd name="connsiteY2" fmla="*/ 5632 h 10669"/>
              <a:gd name="connsiteX3" fmla="*/ 1209 w 10040"/>
              <a:gd name="connsiteY3" fmla="*/ 4077 h 10669"/>
              <a:gd name="connsiteX4" fmla="*/ 2075 w 10040"/>
              <a:gd name="connsiteY4" fmla="*/ 7706 h 10669"/>
              <a:gd name="connsiteX5" fmla="*/ 2637 w 10040"/>
              <a:gd name="connsiteY5" fmla="*/ 2966 h 10669"/>
              <a:gd name="connsiteX6" fmla="*/ 3243 w 10040"/>
              <a:gd name="connsiteY6" fmla="*/ 4892 h 10669"/>
              <a:gd name="connsiteX7" fmla="*/ 3719 w 10040"/>
              <a:gd name="connsiteY7" fmla="*/ 669 h 10669"/>
              <a:gd name="connsiteX8" fmla="*/ 4456 w 10040"/>
              <a:gd name="connsiteY8" fmla="*/ 4150 h 10669"/>
              <a:gd name="connsiteX9" fmla="*/ 4802 w 10040"/>
              <a:gd name="connsiteY9" fmla="*/ 2299 h 10669"/>
              <a:gd name="connsiteX10" fmla="*/ 6187 w 10040"/>
              <a:gd name="connsiteY10" fmla="*/ 9558 h 10669"/>
              <a:gd name="connsiteX11" fmla="*/ 6447 w 10040"/>
              <a:gd name="connsiteY11" fmla="*/ 7632 h 10669"/>
              <a:gd name="connsiteX12" fmla="*/ 7183 w 10040"/>
              <a:gd name="connsiteY12" fmla="*/ 10669 h 10669"/>
              <a:gd name="connsiteX13" fmla="*/ 8222 w 10040"/>
              <a:gd name="connsiteY13" fmla="*/ 6092 h 10669"/>
              <a:gd name="connsiteX14" fmla="*/ 8828 w 10040"/>
              <a:gd name="connsiteY14" fmla="*/ 8862 h 10669"/>
              <a:gd name="connsiteX15" fmla="*/ 10040 w 10040"/>
              <a:gd name="connsiteY15" fmla="*/ 2769 h 10669"/>
              <a:gd name="connsiteX0" fmla="*/ 40 w 10040"/>
              <a:gd name="connsiteY0" fmla="*/ 2769 h 11223"/>
              <a:gd name="connsiteX1" fmla="*/ 343 w 10040"/>
              <a:gd name="connsiteY1" fmla="*/ 0 h 11223"/>
              <a:gd name="connsiteX2" fmla="*/ 776 w 10040"/>
              <a:gd name="connsiteY2" fmla="*/ 6186 h 11223"/>
              <a:gd name="connsiteX3" fmla="*/ 1209 w 10040"/>
              <a:gd name="connsiteY3" fmla="*/ 4631 h 11223"/>
              <a:gd name="connsiteX4" fmla="*/ 2075 w 10040"/>
              <a:gd name="connsiteY4" fmla="*/ 8260 h 11223"/>
              <a:gd name="connsiteX5" fmla="*/ 2637 w 10040"/>
              <a:gd name="connsiteY5" fmla="*/ 3520 h 11223"/>
              <a:gd name="connsiteX6" fmla="*/ 3243 w 10040"/>
              <a:gd name="connsiteY6" fmla="*/ 5446 h 11223"/>
              <a:gd name="connsiteX7" fmla="*/ 3719 w 10040"/>
              <a:gd name="connsiteY7" fmla="*/ 1223 h 11223"/>
              <a:gd name="connsiteX8" fmla="*/ 4456 w 10040"/>
              <a:gd name="connsiteY8" fmla="*/ 4704 h 11223"/>
              <a:gd name="connsiteX9" fmla="*/ 4802 w 10040"/>
              <a:gd name="connsiteY9" fmla="*/ 2853 h 11223"/>
              <a:gd name="connsiteX10" fmla="*/ 6187 w 10040"/>
              <a:gd name="connsiteY10" fmla="*/ 10112 h 11223"/>
              <a:gd name="connsiteX11" fmla="*/ 6447 w 10040"/>
              <a:gd name="connsiteY11" fmla="*/ 8186 h 11223"/>
              <a:gd name="connsiteX12" fmla="*/ 7183 w 10040"/>
              <a:gd name="connsiteY12" fmla="*/ 11223 h 11223"/>
              <a:gd name="connsiteX13" fmla="*/ 8222 w 10040"/>
              <a:gd name="connsiteY13" fmla="*/ 6646 h 11223"/>
              <a:gd name="connsiteX14" fmla="*/ 8828 w 10040"/>
              <a:gd name="connsiteY14" fmla="*/ 9416 h 11223"/>
              <a:gd name="connsiteX15" fmla="*/ 10040 w 10040"/>
              <a:gd name="connsiteY15" fmla="*/ 3323 h 11223"/>
              <a:gd name="connsiteX0" fmla="*/ 123 w 10123"/>
              <a:gd name="connsiteY0" fmla="*/ 3356 h 11810"/>
              <a:gd name="connsiteX1" fmla="*/ 50 w 10123"/>
              <a:gd name="connsiteY1" fmla="*/ 3251 h 11810"/>
              <a:gd name="connsiteX2" fmla="*/ 426 w 10123"/>
              <a:gd name="connsiteY2" fmla="*/ 587 h 11810"/>
              <a:gd name="connsiteX3" fmla="*/ 859 w 10123"/>
              <a:gd name="connsiteY3" fmla="*/ 6773 h 11810"/>
              <a:gd name="connsiteX4" fmla="*/ 1292 w 10123"/>
              <a:gd name="connsiteY4" fmla="*/ 5218 h 11810"/>
              <a:gd name="connsiteX5" fmla="*/ 2158 w 10123"/>
              <a:gd name="connsiteY5" fmla="*/ 8847 h 11810"/>
              <a:gd name="connsiteX6" fmla="*/ 2720 w 10123"/>
              <a:gd name="connsiteY6" fmla="*/ 4107 h 11810"/>
              <a:gd name="connsiteX7" fmla="*/ 3326 w 10123"/>
              <a:gd name="connsiteY7" fmla="*/ 6033 h 11810"/>
              <a:gd name="connsiteX8" fmla="*/ 3802 w 10123"/>
              <a:gd name="connsiteY8" fmla="*/ 1810 h 11810"/>
              <a:gd name="connsiteX9" fmla="*/ 4539 w 10123"/>
              <a:gd name="connsiteY9" fmla="*/ 5291 h 11810"/>
              <a:gd name="connsiteX10" fmla="*/ 4885 w 10123"/>
              <a:gd name="connsiteY10" fmla="*/ 3440 h 11810"/>
              <a:gd name="connsiteX11" fmla="*/ 6270 w 10123"/>
              <a:gd name="connsiteY11" fmla="*/ 10699 h 11810"/>
              <a:gd name="connsiteX12" fmla="*/ 6530 w 10123"/>
              <a:gd name="connsiteY12" fmla="*/ 8773 h 11810"/>
              <a:gd name="connsiteX13" fmla="*/ 7266 w 10123"/>
              <a:gd name="connsiteY13" fmla="*/ 11810 h 11810"/>
              <a:gd name="connsiteX14" fmla="*/ 8305 w 10123"/>
              <a:gd name="connsiteY14" fmla="*/ 7233 h 11810"/>
              <a:gd name="connsiteX15" fmla="*/ 8911 w 10123"/>
              <a:gd name="connsiteY15" fmla="*/ 10003 h 11810"/>
              <a:gd name="connsiteX16" fmla="*/ 10123 w 10123"/>
              <a:gd name="connsiteY16" fmla="*/ 3910 h 11810"/>
              <a:gd name="connsiteX0" fmla="*/ 50 w 10050"/>
              <a:gd name="connsiteY0" fmla="*/ 3356 h 11810"/>
              <a:gd name="connsiteX1" fmla="*/ 50 w 10050"/>
              <a:gd name="connsiteY1" fmla="*/ 2802 h 11810"/>
              <a:gd name="connsiteX2" fmla="*/ 353 w 10050"/>
              <a:gd name="connsiteY2" fmla="*/ 587 h 11810"/>
              <a:gd name="connsiteX3" fmla="*/ 786 w 10050"/>
              <a:gd name="connsiteY3" fmla="*/ 6773 h 11810"/>
              <a:gd name="connsiteX4" fmla="*/ 1219 w 10050"/>
              <a:gd name="connsiteY4" fmla="*/ 5218 h 11810"/>
              <a:gd name="connsiteX5" fmla="*/ 2085 w 10050"/>
              <a:gd name="connsiteY5" fmla="*/ 8847 h 11810"/>
              <a:gd name="connsiteX6" fmla="*/ 2647 w 10050"/>
              <a:gd name="connsiteY6" fmla="*/ 4107 h 11810"/>
              <a:gd name="connsiteX7" fmla="*/ 3253 w 10050"/>
              <a:gd name="connsiteY7" fmla="*/ 6033 h 11810"/>
              <a:gd name="connsiteX8" fmla="*/ 3729 w 10050"/>
              <a:gd name="connsiteY8" fmla="*/ 1810 h 11810"/>
              <a:gd name="connsiteX9" fmla="*/ 4466 w 10050"/>
              <a:gd name="connsiteY9" fmla="*/ 5291 h 11810"/>
              <a:gd name="connsiteX10" fmla="*/ 4812 w 10050"/>
              <a:gd name="connsiteY10" fmla="*/ 3440 h 11810"/>
              <a:gd name="connsiteX11" fmla="*/ 6197 w 10050"/>
              <a:gd name="connsiteY11" fmla="*/ 10699 h 11810"/>
              <a:gd name="connsiteX12" fmla="*/ 6457 w 10050"/>
              <a:gd name="connsiteY12" fmla="*/ 8773 h 11810"/>
              <a:gd name="connsiteX13" fmla="*/ 7193 w 10050"/>
              <a:gd name="connsiteY13" fmla="*/ 11810 h 11810"/>
              <a:gd name="connsiteX14" fmla="*/ 8232 w 10050"/>
              <a:gd name="connsiteY14" fmla="*/ 7233 h 11810"/>
              <a:gd name="connsiteX15" fmla="*/ 8838 w 10050"/>
              <a:gd name="connsiteY15" fmla="*/ 10003 h 11810"/>
              <a:gd name="connsiteX16" fmla="*/ 10050 w 10050"/>
              <a:gd name="connsiteY16" fmla="*/ 3910 h 11810"/>
              <a:gd name="connsiteX0" fmla="*/ 50 w 10050"/>
              <a:gd name="connsiteY0" fmla="*/ 3356 h 11810"/>
              <a:gd name="connsiteX1" fmla="*/ 50 w 10050"/>
              <a:gd name="connsiteY1" fmla="*/ 2802 h 11810"/>
              <a:gd name="connsiteX2" fmla="*/ 353 w 10050"/>
              <a:gd name="connsiteY2" fmla="*/ 587 h 11810"/>
              <a:gd name="connsiteX3" fmla="*/ 786 w 10050"/>
              <a:gd name="connsiteY3" fmla="*/ 6773 h 11810"/>
              <a:gd name="connsiteX4" fmla="*/ 1219 w 10050"/>
              <a:gd name="connsiteY4" fmla="*/ 5218 h 11810"/>
              <a:gd name="connsiteX5" fmla="*/ 2085 w 10050"/>
              <a:gd name="connsiteY5" fmla="*/ 8847 h 11810"/>
              <a:gd name="connsiteX6" fmla="*/ 2647 w 10050"/>
              <a:gd name="connsiteY6" fmla="*/ 4107 h 11810"/>
              <a:gd name="connsiteX7" fmla="*/ 3253 w 10050"/>
              <a:gd name="connsiteY7" fmla="*/ 6033 h 11810"/>
              <a:gd name="connsiteX8" fmla="*/ 3729 w 10050"/>
              <a:gd name="connsiteY8" fmla="*/ 1810 h 11810"/>
              <a:gd name="connsiteX9" fmla="*/ 4466 w 10050"/>
              <a:gd name="connsiteY9" fmla="*/ 5291 h 11810"/>
              <a:gd name="connsiteX10" fmla="*/ 4812 w 10050"/>
              <a:gd name="connsiteY10" fmla="*/ 3440 h 11810"/>
              <a:gd name="connsiteX11" fmla="*/ 6197 w 10050"/>
              <a:gd name="connsiteY11" fmla="*/ 10699 h 11810"/>
              <a:gd name="connsiteX12" fmla="*/ 6457 w 10050"/>
              <a:gd name="connsiteY12" fmla="*/ 8773 h 11810"/>
              <a:gd name="connsiteX13" fmla="*/ 7193 w 10050"/>
              <a:gd name="connsiteY13" fmla="*/ 11810 h 11810"/>
              <a:gd name="connsiteX14" fmla="*/ 8232 w 10050"/>
              <a:gd name="connsiteY14" fmla="*/ 7233 h 11810"/>
              <a:gd name="connsiteX15" fmla="*/ 8838 w 10050"/>
              <a:gd name="connsiteY15" fmla="*/ 10003 h 11810"/>
              <a:gd name="connsiteX16" fmla="*/ 10050 w 10050"/>
              <a:gd name="connsiteY16" fmla="*/ 3910 h 11810"/>
              <a:gd name="connsiteX0" fmla="*/ 959 w 10959"/>
              <a:gd name="connsiteY0" fmla="*/ 3356 h 11810"/>
              <a:gd name="connsiteX1" fmla="*/ 50 w 10959"/>
              <a:gd name="connsiteY1" fmla="*/ 2249 h 11810"/>
              <a:gd name="connsiteX2" fmla="*/ 1262 w 10959"/>
              <a:gd name="connsiteY2" fmla="*/ 587 h 11810"/>
              <a:gd name="connsiteX3" fmla="*/ 1695 w 10959"/>
              <a:gd name="connsiteY3" fmla="*/ 6773 h 11810"/>
              <a:gd name="connsiteX4" fmla="*/ 2128 w 10959"/>
              <a:gd name="connsiteY4" fmla="*/ 5218 h 11810"/>
              <a:gd name="connsiteX5" fmla="*/ 2994 w 10959"/>
              <a:gd name="connsiteY5" fmla="*/ 8847 h 11810"/>
              <a:gd name="connsiteX6" fmla="*/ 3556 w 10959"/>
              <a:gd name="connsiteY6" fmla="*/ 4107 h 11810"/>
              <a:gd name="connsiteX7" fmla="*/ 4162 w 10959"/>
              <a:gd name="connsiteY7" fmla="*/ 6033 h 11810"/>
              <a:gd name="connsiteX8" fmla="*/ 4638 w 10959"/>
              <a:gd name="connsiteY8" fmla="*/ 1810 h 11810"/>
              <a:gd name="connsiteX9" fmla="*/ 5375 w 10959"/>
              <a:gd name="connsiteY9" fmla="*/ 5291 h 11810"/>
              <a:gd name="connsiteX10" fmla="*/ 5721 w 10959"/>
              <a:gd name="connsiteY10" fmla="*/ 3440 h 11810"/>
              <a:gd name="connsiteX11" fmla="*/ 7106 w 10959"/>
              <a:gd name="connsiteY11" fmla="*/ 10699 h 11810"/>
              <a:gd name="connsiteX12" fmla="*/ 7366 w 10959"/>
              <a:gd name="connsiteY12" fmla="*/ 8773 h 11810"/>
              <a:gd name="connsiteX13" fmla="*/ 8102 w 10959"/>
              <a:gd name="connsiteY13" fmla="*/ 11810 h 11810"/>
              <a:gd name="connsiteX14" fmla="*/ 9141 w 10959"/>
              <a:gd name="connsiteY14" fmla="*/ 7233 h 11810"/>
              <a:gd name="connsiteX15" fmla="*/ 9747 w 10959"/>
              <a:gd name="connsiteY15" fmla="*/ 10003 h 11810"/>
              <a:gd name="connsiteX16" fmla="*/ 10959 w 10959"/>
              <a:gd name="connsiteY16" fmla="*/ 3910 h 11810"/>
              <a:gd name="connsiteX0" fmla="*/ 12 w 12133"/>
              <a:gd name="connsiteY0" fmla="*/ 17 h 12902"/>
              <a:gd name="connsiteX1" fmla="*/ 1224 w 12133"/>
              <a:gd name="connsiteY1" fmla="*/ 3341 h 12902"/>
              <a:gd name="connsiteX2" fmla="*/ 2436 w 12133"/>
              <a:gd name="connsiteY2" fmla="*/ 1679 h 12902"/>
              <a:gd name="connsiteX3" fmla="*/ 2869 w 12133"/>
              <a:gd name="connsiteY3" fmla="*/ 7865 h 12902"/>
              <a:gd name="connsiteX4" fmla="*/ 3302 w 12133"/>
              <a:gd name="connsiteY4" fmla="*/ 6310 h 12902"/>
              <a:gd name="connsiteX5" fmla="*/ 4168 w 12133"/>
              <a:gd name="connsiteY5" fmla="*/ 9939 h 12902"/>
              <a:gd name="connsiteX6" fmla="*/ 4730 w 12133"/>
              <a:gd name="connsiteY6" fmla="*/ 5199 h 12902"/>
              <a:gd name="connsiteX7" fmla="*/ 5336 w 12133"/>
              <a:gd name="connsiteY7" fmla="*/ 7125 h 12902"/>
              <a:gd name="connsiteX8" fmla="*/ 5812 w 12133"/>
              <a:gd name="connsiteY8" fmla="*/ 2902 h 12902"/>
              <a:gd name="connsiteX9" fmla="*/ 6549 w 12133"/>
              <a:gd name="connsiteY9" fmla="*/ 6383 h 12902"/>
              <a:gd name="connsiteX10" fmla="*/ 6895 w 12133"/>
              <a:gd name="connsiteY10" fmla="*/ 4532 h 12902"/>
              <a:gd name="connsiteX11" fmla="*/ 8280 w 12133"/>
              <a:gd name="connsiteY11" fmla="*/ 11791 h 12902"/>
              <a:gd name="connsiteX12" fmla="*/ 8540 w 12133"/>
              <a:gd name="connsiteY12" fmla="*/ 9865 h 12902"/>
              <a:gd name="connsiteX13" fmla="*/ 9276 w 12133"/>
              <a:gd name="connsiteY13" fmla="*/ 12902 h 12902"/>
              <a:gd name="connsiteX14" fmla="*/ 10315 w 12133"/>
              <a:gd name="connsiteY14" fmla="*/ 8325 h 12902"/>
              <a:gd name="connsiteX15" fmla="*/ 10921 w 12133"/>
              <a:gd name="connsiteY15" fmla="*/ 11095 h 12902"/>
              <a:gd name="connsiteX16" fmla="*/ 12133 w 12133"/>
              <a:gd name="connsiteY16" fmla="*/ 5002 h 12902"/>
              <a:gd name="connsiteX0" fmla="*/ 12 w 12133"/>
              <a:gd name="connsiteY0" fmla="*/ 17 h 12902"/>
              <a:gd name="connsiteX1" fmla="*/ 1830 w 12133"/>
              <a:gd name="connsiteY1" fmla="*/ 4448 h 12902"/>
              <a:gd name="connsiteX2" fmla="*/ 2436 w 12133"/>
              <a:gd name="connsiteY2" fmla="*/ 1679 h 12902"/>
              <a:gd name="connsiteX3" fmla="*/ 2869 w 12133"/>
              <a:gd name="connsiteY3" fmla="*/ 7865 h 12902"/>
              <a:gd name="connsiteX4" fmla="*/ 3302 w 12133"/>
              <a:gd name="connsiteY4" fmla="*/ 6310 h 12902"/>
              <a:gd name="connsiteX5" fmla="*/ 4168 w 12133"/>
              <a:gd name="connsiteY5" fmla="*/ 9939 h 12902"/>
              <a:gd name="connsiteX6" fmla="*/ 4730 w 12133"/>
              <a:gd name="connsiteY6" fmla="*/ 5199 h 12902"/>
              <a:gd name="connsiteX7" fmla="*/ 5336 w 12133"/>
              <a:gd name="connsiteY7" fmla="*/ 7125 h 12902"/>
              <a:gd name="connsiteX8" fmla="*/ 5812 w 12133"/>
              <a:gd name="connsiteY8" fmla="*/ 2902 h 12902"/>
              <a:gd name="connsiteX9" fmla="*/ 6549 w 12133"/>
              <a:gd name="connsiteY9" fmla="*/ 6383 h 12902"/>
              <a:gd name="connsiteX10" fmla="*/ 6895 w 12133"/>
              <a:gd name="connsiteY10" fmla="*/ 4532 h 12902"/>
              <a:gd name="connsiteX11" fmla="*/ 8280 w 12133"/>
              <a:gd name="connsiteY11" fmla="*/ 11791 h 12902"/>
              <a:gd name="connsiteX12" fmla="*/ 8540 w 12133"/>
              <a:gd name="connsiteY12" fmla="*/ 9865 h 12902"/>
              <a:gd name="connsiteX13" fmla="*/ 9276 w 12133"/>
              <a:gd name="connsiteY13" fmla="*/ 12902 h 12902"/>
              <a:gd name="connsiteX14" fmla="*/ 10315 w 12133"/>
              <a:gd name="connsiteY14" fmla="*/ 8325 h 12902"/>
              <a:gd name="connsiteX15" fmla="*/ 10921 w 12133"/>
              <a:gd name="connsiteY15" fmla="*/ 11095 h 12902"/>
              <a:gd name="connsiteX16" fmla="*/ 12133 w 12133"/>
              <a:gd name="connsiteY16" fmla="*/ 5002 h 12902"/>
              <a:gd name="connsiteX0" fmla="*/ 12 w 12133"/>
              <a:gd name="connsiteY0" fmla="*/ 17 h 12902"/>
              <a:gd name="connsiteX1" fmla="*/ 1830 w 12133"/>
              <a:gd name="connsiteY1" fmla="*/ 4448 h 12902"/>
              <a:gd name="connsiteX2" fmla="*/ 2436 w 12133"/>
              <a:gd name="connsiteY2" fmla="*/ 2233 h 12902"/>
              <a:gd name="connsiteX3" fmla="*/ 2869 w 12133"/>
              <a:gd name="connsiteY3" fmla="*/ 7865 h 12902"/>
              <a:gd name="connsiteX4" fmla="*/ 3302 w 12133"/>
              <a:gd name="connsiteY4" fmla="*/ 6310 h 12902"/>
              <a:gd name="connsiteX5" fmla="*/ 4168 w 12133"/>
              <a:gd name="connsiteY5" fmla="*/ 9939 h 12902"/>
              <a:gd name="connsiteX6" fmla="*/ 4730 w 12133"/>
              <a:gd name="connsiteY6" fmla="*/ 5199 h 12902"/>
              <a:gd name="connsiteX7" fmla="*/ 5336 w 12133"/>
              <a:gd name="connsiteY7" fmla="*/ 7125 h 12902"/>
              <a:gd name="connsiteX8" fmla="*/ 5812 w 12133"/>
              <a:gd name="connsiteY8" fmla="*/ 2902 h 12902"/>
              <a:gd name="connsiteX9" fmla="*/ 6549 w 12133"/>
              <a:gd name="connsiteY9" fmla="*/ 6383 h 12902"/>
              <a:gd name="connsiteX10" fmla="*/ 6895 w 12133"/>
              <a:gd name="connsiteY10" fmla="*/ 4532 h 12902"/>
              <a:gd name="connsiteX11" fmla="*/ 8280 w 12133"/>
              <a:gd name="connsiteY11" fmla="*/ 11791 h 12902"/>
              <a:gd name="connsiteX12" fmla="*/ 8540 w 12133"/>
              <a:gd name="connsiteY12" fmla="*/ 9865 h 12902"/>
              <a:gd name="connsiteX13" fmla="*/ 9276 w 12133"/>
              <a:gd name="connsiteY13" fmla="*/ 12902 h 12902"/>
              <a:gd name="connsiteX14" fmla="*/ 10315 w 12133"/>
              <a:gd name="connsiteY14" fmla="*/ 8325 h 12902"/>
              <a:gd name="connsiteX15" fmla="*/ 10921 w 12133"/>
              <a:gd name="connsiteY15" fmla="*/ 11095 h 12902"/>
              <a:gd name="connsiteX16" fmla="*/ 12133 w 12133"/>
              <a:gd name="connsiteY16" fmla="*/ 5002 h 12902"/>
              <a:gd name="connsiteX0" fmla="*/ 0 w 12121"/>
              <a:gd name="connsiteY0" fmla="*/ 184 h 13069"/>
              <a:gd name="connsiteX1" fmla="*/ 1515 w 12121"/>
              <a:gd name="connsiteY1" fmla="*/ 738 h 13069"/>
              <a:gd name="connsiteX2" fmla="*/ 1818 w 12121"/>
              <a:gd name="connsiteY2" fmla="*/ 4615 h 13069"/>
              <a:gd name="connsiteX3" fmla="*/ 2424 w 12121"/>
              <a:gd name="connsiteY3" fmla="*/ 2400 h 13069"/>
              <a:gd name="connsiteX4" fmla="*/ 2857 w 12121"/>
              <a:gd name="connsiteY4" fmla="*/ 8032 h 13069"/>
              <a:gd name="connsiteX5" fmla="*/ 3290 w 12121"/>
              <a:gd name="connsiteY5" fmla="*/ 6477 h 13069"/>
              <a:gd name="connsiteX6" fmla="*/ 4156 w 12121"/>
              <a:gd name="connsiteY6" fmla="*/ 10106 h 13069"/>
              <a:gd name="connsiteX7" fmla="*/ 4718 w 12121"/>
              <a:gd name="connsiteY7" fmla="*/ 5366 h 13069"/>
              <a:gd name="connsiteX8" fmla="*/ 5324 w 12121"/>
              <a:gd name="connsiteY8" fmla="*/ 7292 h 13069"/>
              <a:gd name="connsiteX9" fmla="*/ 5800 w 12121"/>
              <a:gd name="connsiteY9" fmla="*/ 3069 h 13069"/>
              <a:gd name="connsiteX10" fmla="*/ 6537 w 12121"/>
              <a:gd name="connsiteY10" fmla="*/ 6550 h 13069"/>
              <a:gd name="connsiteX11" fmla="*/ 6883 w 12121"/>
              <a:gd name="connsiteY11" fmla="*/ 4699 h 13069"/>
              <a:gd name="connsiteX12" fmla="*/ 8268 w 12121"/>
              <a:gd name="connsiteY12" fmla="*/ 11958 h 13069"/>
              <a:gd name="connsiteX13" fmla="*/ 8528 w 12121"/>
              <a:gd name="connsiteY13" fmla="*/ 10032 h 13069"/>
              <a:gd name="connsiteX14" fmla="*/ 9264 w 12121"/>
              <a:gd name="connsiteY14" fmla="*/ 13069 h 13069"/>
              <a:gd name="connsiteX15" fmla="*/ 10303 w 12121"/>
              <a:gd name="connsiteY15" fmla="*/ 8492 h 13069"/>
              <a:gd name="connsiteX16" fmla="*/ 10909 w 12121"/>
              <a:gd name="connsiteY16" fmla="*/ 11262 h 13069"/>
              <a:gd name="connsiteX17" fmla="*/ 12121 w 12121"/>
              <a:gd name="connsiteY17" fmla="*/ 5169 h 13069"/>
              <a:gd name="connsiteX0" fmla="*/ 89 w 10695"/>
              <a:gd name="connsiteY0" fmla="*/ 0 h 13439"/>
              <a:gd name="connsiteX1" fmla="*/ 89 w 10695"/>
              <a:gd name="connsiteY1" fmla="*/ 1108 h 13439"/>
              <a:gd name="connsiteX2" fmla="*/ 392 w 10695"/>
              <a:gd name="connsiteY2" fmla="*/ 4985 h 13439"/>
              <a:gd name="connsiteX3" fmla="*/ 998 w 10695"/>
              <a:gd name="connsiteY3" fmla="*/ 2770 h 13439"/>
              <a:gd name="connsiteX4" fmla="*/ 1431 w 10695"/>
              <a:gd name="connsiteY4" fmla="*/ 8402 h 13439"/>
              <a:gd name="connsiteX5" fmla="*/ 1864 w 10695"/>
              <a:gd name="connsiteY5" fmla="*/ 6847 h 13439"/>
              <a:gd name="connsiteX6" fmla="*/ 2730 w 10695"/>
              <a:gd name="connsiteY6" fmla="*/ 10476 h 13439"/>
              <a:gd name="connsiteX7" fmla="*/ 3292 w 10695"/>
              <a:gd name="connsiteY7" fmla="*/ 5736 h 13439"/>
              <a:gd name="connsiteX8" fmla="*/ 3898 w 10695"/>
              <a:gd name="connsiteY8" fmla="*/ 7662 h 13439"/>
              <a:gd name="connsiteX9" fmla="*/ 4374 w 10695"/>
              <a:gd name="connsiteY9" fmla="*/ 3439 h 13439"/>
              <a:gd name="connsiteX10" fmla="*/ 5111 w 10695"/>
              <a:gd name="connsiteY10" fmla="*/ 6920 h 13439"/>
              <a:gd name="connsiteX11" fmla="*/ 5457 w 10695"/>
              <a:gd name="connsiteY11" fmla="*/ 5069 h 13439"/>
              <a:gd name="connsiteX12" fmla="*/ 6842 w 10695"/>
              <a:gd name="connsiteY12" fmla="*/ 12328 h 13439"/>
              <a:gd name="connsiteX13" fmla="*/ 7102 w 10695"/>
              <a:gd name="connsiteY13" fmla="*/ 10402 h 13439"/>
              <a:gd name="connsiteX14" fmla="*/ 7838 w 10695"/>
              <a:gd name="connsiteY14" fmla="*/ 13439 h 13439"/>
              <a:gd name="connsiteX15" fmla="*/ 8877 w 10695"/>
              <a:gd name="connsiteY15" fmla="*/ 8862 h 13439"/>
              <a:gd name="connsiteX16" fmla="*/ 9483 w 10695"/>
              <a:gd name="connsiteY16" fmla="*/ 11632 h 13439"/>
              <a:gd name="connsiteX17" fmla="*/ 10695 w 10695"/>
              <a:gd name="connsiteY17" fmla="*/ 5539 h 13439"/>
              <a:gd name="connsiteX0" fmla="*/ 50 w 10656"/>
              <a:gd name="connsiteY0" fmla="*/ 0 h 13439"/>
              <a:gd name="connsiteX1" fmla="*/ 50 w 10656"/>
              <a:gd name="connsiteY1" fmla="*/ 1108 h 13439"/>
              <a:gd name="connsiteX2" fmla="*/ 50 w 10656"/>
              <a:gd name="connsiteY2" fmla="*/ 2770 h 13439"/>
              <a:gd name="connsiteX3" fmla="*/ 353 w 10656"/>
              <a:gd name="connsiteY3" fmla="*/ 4985 h 13439"/>
              <a:gd name="connsiteX4" fmla="*/ 959 w 10656"/>
              <a:gd name="connsiteY4" fmla="*/ 2770 h 13439"/>
              <a:gd name="connsiteX5" fmla="*/ 1392 w 10656"/>
              <a:gd name="connsiteY5" fmla="*/ 8402 h 13439"/>
              <a:gd name="connsiteX6" fmla="*/ 1825 w 10656"/>
              <a:gd name="connsiteY6" fmla="*/ 6847 h 13439"/>
              <a:gd name="connsiteX7" fmla="*/ 2691 w 10656"/>
              <a:gd name="connsiteY7" fmla="*/ 10476 h 13439"/>
              <a:gd name="connsiteX8" fmla="*/ 3253 w 10656"/>
              <a:gd name="connsiteY8" fmla="*/ 5736 h 13439"/>
              <a:gd name="connsiteX9" fmla="*/ 3859 w 10656"/>
              <a:gd name="connsiteY9" fmla="*/ 7662 h 13439"/>
              <a:gd name="connsiteX10" fmla="*/ 4335 w 10656"/>
              <a:gd name="connsiteY10" fmla="*/ 3439 h 13439"/>
              <a:gd name="connsiteX11" fmla="*/ 5072 w 10656"/>
              <a:gd name="connsiteY11" fmla="*/ 6920 h 13439"/>
              <a:gd name="connsiteX12" fmla="*/ 5418 w 10656"/>
              <a:gd name="connsiteY12" fmla="*/ 5069 h 13439"/>
              <a:gd name="connsiteX13" fmla="*/ 6803 w 10656"/>
              <a:gd name="connsiteY13" fmla="*/ 12328 h 13439"/>
              <a:gd name="connsiteX14" fmla="*/ 7063 w 10656"/>
              <a:gd name="connsiteY14" fmla="*/ 10402 h 13439"/>
              <a:gd name="connsiteX15" fmla="*/ 7799 w 10656"/>
              <a:gd name="connsiteY15" fmla="*/ 13439 h 13439"/>
              <a:gd name="connsiteX16" fmla="*/ 8838 w 10656"/>
              <a:gd name="connsiteY16" fmla="*/ 8862 h 13439"/>
              <a:gd name="connsiteX17" fmla="*/ 9444 w 10656"/>
              <a:gd name="connsiteY17" fmla="*/ 11632 h 13439"/>
              <a:gd name="connsiteX18" fmla="*/ 10656 w 10656"/>
              <a:gd name="connsiteY18" fmla="*/ 5539 h 13439"/>
              <a:gd name="connsiteX0" fmla="*/ 51 w 10657"/>
              <a:gd name="connsiteY0" fmla="*/ 0 h 13439"/>
              <a:gd name="connsiteX1" fmla="*/ 51 w 10657"/>
              <a:gd name="connsiteY1" fmla="*/ 1108 h 13439"/>
              <a:gd name="connsiteX2" fmla="*/ 51 w 10657"/>
              <a:gd name="connsiteY2" fmla="*/ 2770 h 13439"/>
              <a:gd name="connsiteX3" fmla="*/ 354 w 10657"/>
              <a:gd name="connsiteY3" fmla="*/ 4985 h 13439"/>
              <a:gd name="connsiteX4" fmla="*/ 960 w 10657"/>
              <a:gd name="connsiteY4" fmla="*/ 2770 h 13439"/>
              <a:gd name="connsiteX5" fmla="*/ 1393 w 10657"/>
              <a:gd name="connsiteY5" fmla="*/ 8402 h 13439"/>
              <a:gd name="connsiteX6" fmla="*/ 1826 w 10657"/>
              <a:gd name="connsiteY6" fmla="*/ 6847 h 13439"/>
              <a:gd name="connsiteX7" fmla="*/ 2692 w 10657"/>
              <a:gd name="connsiteY7" fmla="*/ 10476 h 13439"/>
              <a:gd name="connsiteX8" fmla="*/ 3254 w 10657"/>
              <a:gd name="connsiteY8" fmla="*/ 5736 h 13439"/>
              <a:gd name="connsiteX9" fmla="*/ 3860 w 10657"/>
              <a:gd name="connsiteY9" fmla="*/ 7662 h 13439"/>
              <a:gd name="connsiteX10" fmla="*/ 4336 w 10657"/>
              <a:gd name="connsiteY10" fmla="*/ 3439 h 13439"/>
              <a:gd name="connsiteX11" fmla="*/ 5073 w 10657"/>
              <a:gd name="connsiteY11" fmla="*/ 6920 h 13439"/>
              <a:gd name="connsiteX12" fmla="*/ 5419 w 10657"/>
              <a:gd name="connsiteY12" fmla="*/ 5069 h 13439"/>
              <a:gd name="connsiteX13" fmla="*/ 6804 w 10657"/>
              <a:gd name="connsiteY13" fmla="*/ 12328 h 13439"/>
              <a:gd name="connsiteX14" fmla="*/ 7064 w 10657"/>
              <a:gd name="connsiteY14" fmla="*/ 10402 h 13439"/>
              <a:gd name="connsiteX15" fmla="*/ 7800 w 10657"/>
              <a:gd name="connsiteY15" fmla="*/ 13439 h 13439"/>
              <a:gd name="connsiteX16" fmla="*/ 8839 w 10657"/>
              <a:gd name="connsiteY16" fmla="*/ 8862 h 13439"/>
              <a:gd name="connsiteX17" fmla="*/ 9445 w 10657"/>
              <a:gd name="connsiteY17" fmla="*/ 11632 h 13439"/>
              <a:gd name="connsiteX18" fmla="*/ 10657 w 10657"/>
              <a:gd name="connsiteY18" fmla="*/ 5539 h 13439"/>
              <a:gd name="connsiteX0" fmla="*/ 51 w 10657"/>
              <a:gd name="connsiteY0" fmla="*/ 0 h 13439"/>
              <a:gd name="connsiteX1" fmla="*/ 51 w 10657"/>
              <a:gd name="connsiteY1" fmla="*/ 1108 h 13439"/>
              <a:gd name="connsiteX2" fmla="*/ 51 w 10657"/>
              <a:gd name="connsiteY2" fmla="*/ 2770 h 13439"/>
              <a:gd name="connsiteX3" fmla="*/ 354 w 10657"/>
              <a:gd name="connsiteY3" fmla="*/ 4985 h 13439"/>
              <a:gd name="connsiteX4" fmla="*/ 960 w 10657"/>
              <a:gd name="connsiteY4" fmla="*/ 2770 h 13439"/>
              <a:gd name="connsiteX5" fmla="*/ 1393 w 10657"/>
              <a:gd name="connsiteY5" fmla="*/ 8402 h 13439"/>
              <a:gd name="connsiteX6" fmla="*/ 1826 w 10657"/>
              <a:gd name="connsiteY6" fmla="*/ 6847 h 13439"/>
              <a:gd name="connsiteX7" fmla="*/ 2692 w 10657"/>
              <a:gd name="connsiteY7" fmla="*/ 10476 h 13439"/>
              <a:gd name="connsiteX8" fmla="*/ 3254 w 10657"/>
              <a:gd name="connsiteY8" fmla="*/ 5736 h 13439"/>
              <a:gd name="connsiteX9" fmla="*/ 3860 w 10657"/>
              <a:gd name="connsiteY9" fmla="*/ 7662 h 13439"/>
              <a:gd name="connsiteX10" fmla="*/ 4336 w 10657"/>
              <a:gd name="connsiteY10" fmla="*/ 3439 h 13439"/>
              <a:gd name="connsiteX11" fmla="*/ 5073 w 10657"/>
              <a:gd name="connsiteY11" fmla="*/ 6920 h 13439"/>
              <a:gd name="connsiteX12" fmla="*/ 5419 w 10657"/>
              <a:gd name="connsiteY12" fmla="*/ 5069 h 13439"/>
              <a:gd name="connsiteX13" fmla="*/ 6804 w 10657"/>
              <a:gd name="connsiteY13" fmla="*/ 12328 h 13439"/>
              <a:gd name="connsiteX14" fmla="*/ 7064 w 10657"/>
              <a:gd name="connsiteY14" fmla="*/ 10402 h 13439"/>
              <a:gd name="connsiteX15" fmla="*/ 7800 w 10657"/>
              <a:gd name="connsiteY15" fmla="*/ 13439 h 13439"/>
              <a:gd name="connsiteX16" fmla="*/ 8839 w 10657"/>
              <a:gd name="connsiteY16" fmla="*/ 8862 h 13439"/>
              <a:gd name="connsiteX17" fmla="*/ 9445 w 10657"/>
              <a:gd name="connsiteY17" fmla="*/ 11632 h 13439"/>
              <a:gd name="connsiteX18" fmla="*/ 10657 w 10657"/>
              <a:gd name="connsiteY18" fmla="*/ 5539 h 13439"/>
              <a:gd name="connsiteX0" fmla="*/ 51 w 10657"/>
              <a:gd name="connsiteY0" fmla="*/ 0 h 13439"/>
              <a:gd name="connsiteX1" fmla="*/ 51 w 10657"/>
              <a:gd name="connsiteY1" fmla="*/ 1108 h 13439"/>
              <a:gd name="connsiteX2" fmla="*/ 51 w 10657"/>
              <a:gd name="connsiteY2" fmla="*/ 2770 h 13439"/>
              <a:gd name="connsiteX3" fmla="*/ 354 w 10657"/>
              <a:gd name="connsiteY3" fmla="*/ 4985 h 13439"/>
              <a:gd name="connsiteX4" fmla="*/ 960 w 10657"/>
              <a:gd name="connsiteY4" fmla="*/ 2770 h 13439"/>
              <a:gd name="connsiteX5" fmla="*/ 1393 w 10657"/>
              <a:gd name="connsiteY5" fmla="*/ 8402 h 13439"/>
              <a:gd name="connsiteX6" fmla="*/ 1826 w 10657"/>
              <a:gd name="connsiteY6" fmla="*/ 6847 h 13439"/>
              <a:gd name="connsiteX7" fmla="*/ 2692 w 10657"/>
              <a:gd name="connsiteY7" fmla="*/ 10476 h 13439"/>
              <a:gd name="connsiteX8" fmla="*/ 3254 w 10657"/>
              <a:gd name="connsiteY8" fmla="*/ 5736 h 13439"/>
              <a:gd name="connsiteX9" fmla="*/ 3860 w 10657"/>
              <a:gd name="connsiteY9" fmla="*/ 7662 h 13439"/>
              <a:gd name="connsiteX10" fmla="*/ 4336 w 10657"/>
              <a:gd name="connsiteY10" fmla="*/ 3439 h 13439"/>
              <a:gd name="connsiteX11" fmla="*/ 5073 w 10657"/>
              <a:gd name="connsiteY11" fmla="*/ 6920 h 13439"/>
              <a:gd name="connsiteX12" fmla="*/ 5419 w 10657"/>
              <a:gd name="connsiteY12" fmla="*/ 5069 h 13439"/>
              <a:gd name="connsiteX13" fmla="*/ 6804 w 10657"/>
              <a:gd name="connsiteY13" fmla="*/ 12328 h 13439"/>
              <a:gd name="connsiteX14" fmla="*/ 7064 w 10657"/>
              <a:gd name="connsiteY14" fmla="*/ 10402 h 13439"/>
              <a:gd name="connsiteX15" fmla="*/ 7800 w 10657"/>
              <a:gd name="connsiteY15" fmla="*/ 13439 h 13439"/>
              <a:gd name="connsiteX16" fmla="*/ 8839 w 10657"/>
              <a:gd name="connsiteY16" fmla="*/ 8862 h 13439"/>
              <a:gd name="connsiteX17" fmla="*/ 9445 w 10657"/>
              <a:gd name="connsiteY17" fmla="*/ 11632 h 13439"/>
              <a:gd name="connsiteX18" fmla="*/ 10657 w 10657"/>
              <a:gd name="connsiteY18" fmla="*/ 5539 h 13439"/>
              <a:gd name="connsiteX0" fmla="*/ 0 w 10606"/>
              <a:gd name="connsiteY0" fmla="*/ 0 h 13439"/>
              <a:gd name="connsiteX1" fmla="*/ 0 w 10606"/>
              <a:gd name="connsiteY1" fmla="*/ 1108 h 13439"/>
              <a:gd name="connsiteX2" fmla="*/ 0 w 10606"/>
              <a:gd name="connsiteY2" fmla="*/ 2770 h 13439"/>
              <a:gd name="connsiteX3" fmla="*/ 303 w 10606"/>
              <a:gd name="connsiteY3" fmla="*/ 4985 h 13439"/>
              <a:gd name="connsiteX4" fmla="*/ 909 w 10606"/>
              <a:gd name="connsiteY4" fmla="*/ 2770 h 13439"/>
              <a:gd name="connsiteX5" fmla="*/ 1342 w 10606"/>
              <a:gd name="connsiteY5" fmla="*/ 8402 h 13439"/>
              <a:gd name="connsiteX6" fmla="*/ 1775 w 10606"/>
              <a:gd name="connsiteY6" fmla="*/ 6847 h 13439"/>
              <a:gd name="connsiteX7" fmla="*/ 2641 w 10606"/>
              <a:gd name="connsiteY7" fmla="*/ 10476 h 13439"/>
              <a:gd name="connsiteX8" fmla="*/ 3203 w 10606"/>
              <a:gd name="connsiteY8" fmla="*/ 5736 h 13439"/>
              <a:gd name="connsiteX9" fmla="*/ 3809 w 10606"/>
              <a:gd name="connsiteY9" fmla="*/ 7662 h 13439"/>
              <a:gd name="connsiteX10" fmla="*/ 4285 w 10606"/>
              <a:gd name="connsiteY10" fmla="*/ 3439 h 13439"/>
              <a:gd name="connsiteX11" fmla="*/ 5022 w 10606"/>
              <a:gd name="connsiteY11" fmla="*/ 6920 h 13439"/>
              <a:gd name="connsiteX12" fmla="*/ 5368 w 10606"/>
              <a:gd name="connsiteY12" fmla="*/ 5069 h 13439"/>
              <a:gd name="connsiteX13" fmla="*/ 6753 w 10606"/>
              <a:gd name="connsiteY13" fmla="*/ 12328 h 13439"/>
              <a:gd name="connsiteX14" fmla="*/ 7013 w 10606"/>
              <a:gd name="connsiteY14" fmla="*/ 10402 h 13439"/>
              <a:gd name="connsiteX15" fmla="*/ 7749 w 10606"/>
              <a:gd name="connsiteY15" fmla="*/ 13439 h 13439"/>
              <a:gd name="connsiteX16" fmla="*/ 8788 w 10606"/>
              <a:gd name="connsiteY16" fmla="*/ 8862 h 13439"/>
              <a:gd name="connsiteX17" fmla="*/ 9394 w 10606"/>
              <a:gd name="connsiteY17" fmla="*/ 11632 h 13439"/>
              <a:gd name="connsiteX18" fmla="*/ 10606 w 10606"/>
              <a:gd name="connsiteY18" fmla="*/ 5539 h 13439"/>
              <a:gd name="connsiteX0" fmla="*/ 50 w 10656"/>
              <a:gd name="connsiteY0" fmla="*/ 0 h 13439"/>
              <a:gd name="connsiteX1" fmla="*/ 50 w 10656"/>
              <a:gd name="connsiteY1" fmla="*/ 2770 h 13439"/>
              <a:gd name="connsiteX2" fmla="*/ 353 w 10656"/>
              <a:gd name="connsiteY2" fmla="*/ 4985 h 13439"/>
              <a:gd name="connsiteX3" fmla="*/ 959 w 10656"/>
              <a:gd name="connsiteY3" fmla="*/ 2770 h 13439"/>
              <a:gd name="connsiteX4" fmla="*/ 1392 w 10656"/>
              <a:gd name="connsiteY4" fmla="*/ 8402 h 13439"/>
              <a:gd name="connsiteX5" fmla="*/ 1825 w 10656"/>
              <a:gd name="connsiteY5" fmla="*/ 6847 h 13439"/>
              <a:gd name="connsiteX6" fmla="*/ 2691 w 10656"/>
              <a:gd name="connsiteY6" fmla="*/ 10476 h 13439"/>
              <a:gd name="connsiteX7" fmla="*/ 3253 w 10656"/>
              <a:gd name="connsiteY7" fmla="*/ 5736 h 13439"/>
              <a:gd name="connsiteX8" fmla="*/ 3859 w 10656"/>
              <a:gd name="connsiteY8" fmla="*/ 7662 h 13439"/>
              <a:gd name="connsiteX9" fmla="*/ 4335 w 10656"/>
              <a:gd name="connsiteY9" fmla="*/ 3439 h 13439"/>
              <a:gd name="connsiteX10" fmla="*/ 5072 w 10656"/>
              <a:gd name="connsiteY10" fmla="*/ 6920 h 13439"/>
              <a:gd name="connsiteX11" fmla="*/ 5418 w 10656"/>
              <a:gd name="connsiteY11" fmla="*/ 5069 h 13439"/>
              <a:gd name="connsiteX12" fmla="*/ 6803 w 10656"/>
              <a:gd name="connsiteY12" fmla="*/ 12328 h 13439"/>
              <a:gd name="connsiteX13" fmla="*/ 7063 w 10656"/>
              <a:gd name="connsiteY13" fmla="*/ 10402 h 13439"/>
              <a:gd name="connsiteX14" fmla="*/ 7799 w 10656"/>
              <a:gd name="connsiteY14" fmla="*/ 13439 h 13439"/>
              <a:gd name="connsiteX15" fmla="*/ 8838 w 10656"/>
              <a:gd name="connsiteY15" fmla="*/ 8862 h 13439"/>
              <a:gd name="connsiteX16" fmla="*/ 9444 w 10656"/>
              <a:gd name="connsiteY16" fmla="*/ 11632 h 13439"/>
              <a:gd name="connsiteX17" fmla="*/ 10656 w 10656"/>
              <a:gd name="connsiteY17" fmla="*/ 5539 h 13439"/>
              <a:gd name="connsiteX0" fmla="*/ 0 w 10606"/>
              <a:gd name="connsiteY0" fmla="*/ 0 h 13439"/>
              <a:gd name="connsiteX1" fmla="*/ 303 w 10606"/>
              <a:gd name="connsiteY1" fmla="*/ 4985 h 13439"/>
              <a:gd name="connsiteX2" fmla="*/ 909 w 10606"/>
              <a:gd name="connsiteY2" fmla="*/ 2770 h 13439"/>
              <a:gd name="connsiteX3" fmla="*/ 1342 w 10606"/>
              <a:gd name="connsiteY3" fmla="*/ 8402 h 13439"/>
              <a:gd name="connsiteX4" fmla="*/ 1775 w 10606"/>
              <a:gd name="connsiteY4" fmla="*/ 6847 h 13439"/>
              <a:gd name="connsiteX5" fmla="*/ 2641 w 10606"/>
              <a:gd name="connsiteY5" fmla="*/ 10476 h 13439"/>
              <a:gd name="connsiteX6" fmla="*/ 3203 w 10606"/>
              <a:gd name="connsiteY6" fmla="*/ 5736 h 13439"/>
              <a:gd name="connsiteX7" fmla="*/ 3809 w 10606"/>
              <a:gd name="connsiteY7" fmla="*/ 7662 h 13439"/>
              <a:gd name="connsiteX8" fmla="*/ 4285 w 10606"/>
              <a:gd name="connsiteY8" fmla="*/ 3439 h 13439"/>
              <a:gd name="connsiteX9" fmla="*/ 5022 w 10606"/>
              <a:gd name="connsiteY9" fmla="*/ 6920 h 13439"/>
              <a:gd name="connsiteX10" fmla="*/ 5368 w 10606"/>
              <a:gd name="connsiteY10" fmla="*/ 5069 h 13439"/>
              <a:gd name="connsiteX11" fmla="*/ 6753 w 10606"/>
              <a:gd name="connsiteY11" fmla="*/ 12328 h 13439"/>
              <a:gd name="connsiteX12" fmla="*/ 7013 w 10606"/>
              <a:gd name="connsiteY12" fmla="*/ 10402 h 13439"/>
              <a:gd name="connsiteX13" fmla="*/ 7749 w 10606"/>
              <a:gd name="connsiteY13" fmla="*/ 13439 h 13439"/>
              <a:gd name="connsiteX14" fmla="*/ 8788 w 10606"/>
              <a:gd name="connsiteY14" fmla="*/ 8862 h 13439"/>
              <a:gd name="connsiteX15" fmla="*/ 9394 w 10606"/>
              <a:gd name="connsiteY15" fmla="*/ 11632 h 13439"/>
              <a:gd name="connsiteX16" fmla="*/ 10606 w 10606"/>
              <a:gd name="connsiteY16" fmla="*/ 5539 h 13439"/>
              <a:gd name="connsiteX0" fmla="*/ 0 w 10606"/>
              <a:gd name="connsiteY0" fmla="*/ 0 h 13439"/>
              <a:gd name="connsiteX1" fmla="*/ 303 w 10606"/>
              <a:gd name="connsiteY1" fmla="*/ 4985 h 13439"/>
              <a:gd name="connsiteX2" fmla="*/ 909 w 10606"/>
              <a:gd name="connsiteY2" fmla="*/ 2770 h 13439"/>
              <a:gd name="connsiteX3" fmla="*/ 1342 w 10606"/>
              <a:gd name="connsiteY3" fmla="*/ 8402 h 13439"/>
              <a:gd name="connsiteX4" fmla="*/ 1775 w 10606"/>
              <a:gd name="connsiteY4" fmla="*/ 6847 h 13439"/>
              <a:gd name="connsiteX5" fmla="*/ 2641 w 10606"/>
              <a:gd name="connsiteY5" fmla="*/ 10476 h 13439"/>
              <a:gd name="connsiteX6" fmla="*/ 3203 w 10606"/>
              <a:gd name="connsiteY6" fmla="*/ 5736 h 13439"/>
              <a:gd name="connsiteX7" fmla="*/ 3809 w 10606"/>
              <a:gd name="connsiteY7" fmla="*/ 7662 h 13439"/>
              <a:gd name="connsiteX8" fmla="*/ 4285 w 10606"/>
              <a:gd name="connsiteY8" fmla="*/ 3439 h 13439"/>
              <a:gd name="connsiteX9" fmla="*/ 5022 w 10606"/>
              <a:gd name="connsiteY9" fmla="*/ 6920 h 13439"/>
              <a:gd name="connsiteX10" fmla="*/ 5368 w 10606"/>
              <a:gd name="connsiteY10" fmla="*/ 5069 h 13439"/>
              <a:gd name="connsiteX11" fmla="*/ 6753 w 10606"/>
              <a:gd name="connsiteY11" fmla="*/ 12328 h 13439"/>
              <a:gd name="connsiteX12" fmla="*/ 7013 w 10606"/>
              <a:gd name="connsiteY12" fmla="*/ 10402 h 13439"/>
              <a:gd name="connsiteX13" fmla="*/ 7749 w 10606"/>
              <a:gd name="connsiteY13" fmla="*/ 13439 h 13439"/>
              <a:gd name="connsiteX14" fmla="*/ 8788 w 10606"/>
              <a:gd name="connsiteY14" fmla="*/ 8862 h 13439"/>
              <a:gd name="connsiteX15" fmla="*/ 9394 w 10606"/>
              <a:gd name="connsiteY15" fmla="*/ 11632 h 13439"/>
              <a:gd name="connsiteX16" fmla="*/ 10606 w 10606"/>
              <a:gd name="connsiteY16" fmla="*/ 5539 h 13439"/>
              <a:gd name="connsiteX0" fmla="*/ 0 w 10606"/>
              <a:gd name="connsiteY0" fmla="*/ 0 h 13439"/>
              <a:gd name="connsiteX1" fmla="*/ 303 w 10606"/>
              <a:gd name="connsiteY1" fmla="*/ 4985 h 13439"/>
              <a:gd name="connsiteX2" fmla="*/ 909 w 10606"/>
              <a:gd name="connsiteY2" fmla="*/ 2770 h 13439"/>
              <a:gd name="connsiteX3" fmla="*/ 1342 w 10606"/>
              <a:gd name="connsiteY3" fmla="*/ 8402 h 13439"/>
              <a:gd name="connsiteX4" fmla="*/ 1775 w 10606"/>
              <a:gd name="connsiteY4" fmla="*/ 6847 h 13439"/>
              <a:gd name="connsiteX5" fmla="*/ 2641 w 10606"/>
              <a:gd name="connsiteY5" fmla="*/ 10476 h 13439"/>
              <a:gd name="connsiteX6" fmla="*/ 3203 w 10606"/>
              <a:gd name="connsiteY6" fmla="*/ 5736 h 13439"/>
              <a:gd name="connsiteX7" fmla="*/ 3809 w 10606"/>
              <a:gd name="connsiteY7" fmla="*/ 7662 h 13439"/>
              <a:gd name="connsiteX8" fmla="*/ 4285 w 10606"/>
              <a:gd name="connsiteY8" fmla="*/ 3439 h 13439"/>
              <a:gd name="connsiteX9" fmla="*/ 5022 w 10606"/>
              <a:gd name="connsiteY9" fmla="*/ 6920 h 13439"/>
              <a:gd name="connsiteX10" fmla="*/ 5368 w 10606"/>
              <a:gd name="connsiteY10" fmla="*/ 5069 h 13439"/>
              <a:gd name="connsiteX11" fmla="*/ 6753 w 10606"/>
              <a:gd name="connsiteY11" fmla="*/ 12328 h 13439"/>
              <a:gd name="connsiteX12" fmla="*/ 7013 w 10606"/>
              <a:gd name="connsiteY12" fmla="*/ 10402 h 13439"/>
              <a:gd name="connsiteX13" fmla="*/ 7749 w 10606"/>
              <a:gd name="connsiteY13" fmla="*/ 13439 h 13439"/>
              <a:gd name="connsiteX14" fmla="*/ 8788 w 10606"/>
              <a:gd name="connsiteY14" fmla="*/ 8862 h 13439"/>
              <a:gd name="connsiteX15" fmla="*/ 9394 w 10606"/>
              <a:gd name="connsiteY15" fmla="*/ 11632 h 13439"/>
              <a:gd name="connsiteX16" fmla="*/ 10606 w 10606"/>
              <a:gd name="connsiteY16" fmla="*/ 5539 h 13439"/>
              <a:gd name="connsiteX0" fmla="*/ 0 w 10606"/>
              <a:gd name="connsiteY0" fmla="*/ 0 h 13439"/>
              <a:gd name="connsiteX1" fmla="*/ 303 w 10606"/>
              <a:gd name="connsiteY1" fmla="*/ 4985 h 13439"/>
              <a:gd name="connsiteX2" fmla="*/ 909 w 10606"/>
              <a:gd name="connsiteY2" fmla="*/ 2770 h 13439"/>
              <a:gd name="connsiteX3" fmla="*/ 1342 w 10606"/>
              <a:gd name="connsiteY3" fmla="*/ 8402 h 13439"/>
              <a:gd name="connsiteX4" fmla="*/ 1775 w 10606"/>
              <a:gd name="connsiteY4" fmla="*/ 6847 h 13439"/>
              <a:gd name="connsiteX5" fmla="*/ 2641 w 10606"/>
              <a:gd name="connsiteY5" fmla="*/ 10476 h 13439"/>
              <a:gd name="connsiteX6" fmla="*/ 3203 w 10606"/>
              <a:gd name="connsiteY6" fmla="*/ 5736 h 13439"/>
              <a:gd name="connsiteX7" fmla="*/ 3809 w 10606"/>
              <a:gd name="connsiteY7" fmla="*/ 7662 h 13439"/>
              <a:gd name="connsiteX8" fmla="*/ 4285 w 10606"/>
              <a:gd name="connsiteY8" fmla="*/ 3439 h 13439"/>
              <a:gd name="connsiteX9" fmla="*/ 5022 w 10606"/>
              <a:gd name="connsiteY9" fmla="*/ 6920 h 13439"/>
              <a:gd name="connsiteX10" fmla="*/ 5368 w 10606"/>
              <a:gd name="connsiteY10" fmla="*/ 5069 h 13439"/>
              <a:gd name="connsiteX11" fmla="*/ 6753 w 10606"/>
              <a:gd name="connsiteY11" fmla="*/ 12328 h 13439"/>
              <a:gd name="connsiteX12" fmla="*/ 7013 w 10606"/>
              <a:gd name="connsiteY12" fmla="*/ 10402 h 13439"/>
              <a:gd name="connsiteX13" fmla="*/ 7749 w 10606"/>
              <a:gd name="connsiteY13" fmla="*/ 13439 h 13439"/>
              <a:gd name="connsiteX14" fmla="*/ 8788 w 10606"/>
              <a:gd name="connsiteY14" fmla="*/ 8862 h 13439"/>
              <a:gd name="connsiteX15" fmla="*/ 9394 w 10606"/>
              <a:gd name="connsiteY15" fmla="*/ 11632 h 13439"/>
              <a:gd name="connsiteX16" fmla="*/ 10606 w 10606"/>
              <a:gd name="connsiteY16" fmla="*/ 5539 h 13439"/>
              <a:gd name="connsiteX0" fmla="*/ 0 w 10909"/>
              <a:gd name="connsiteY0" fmla="*/ 0 h 13439"/>
              <a:gd name="connsiteX1" fmla="*/ 606 w 10909"/>
              <a:gd name="connsiteY1" fmla="*/ 4985 h 13439"/>
              <a:gd name="connsiteX2" fmla="*/ 1212 w 10909"/>
              <a:gd name="connsiteY2" fmla="*/ 2770 h 13439"/>
              <a:gd name="connsiteX3" fmla="*/ 1645 w 10909"/>
              <a:gd name="connsiteY3" fmla="*/ 8402 h 13439"/>
              <a:gd name="connsiteX4" fmla="*/ 2078 w 10909"/>
              <a:gd name="connsiteY4" fmla="*/ 6847 h 13439"/>
              <a:gd name="connsiteX5" fmla="*/ 2944 w 10909"/>
              <a:gd name="connsiteY5" fmla="*/ 10476 h 13439"/>
              <a:gd name="connsiteX6" fmla="*/ 3506 w 10909"/>
              <a:gd name="connsiteY6" fmla="*/ 5736 h 13439"/>
              <a:gd name="connsiteX7" fmla="*/ 4112 w 10909"/>
              <a:gd name="connsiteY7" fmla="*/ 7662 h 13439"/>
              <a:gd name="connsiteX8" fmla="*/ 4588 w 10909"/>
              <a:gd name="connsiteY8" fmla="*/ 3439 h 13439"/>
              <a:gd name="connsiteX9" fmla="*/ 5325 w 10909"/>
              <a:gd name="connsiteY9" fmla="*/ 6920 h 13439"/>
              <a:gd name="connsiteX10" fmla="*/ 5671 w 10909"/>
              <a:gd name="connsiteY10" fmla="*/ 5069 h 13439"/>
              <a:gd name="connsiteX11" fmla="*/ 7056 w 10909"/>
              <a:gd name="connsiteY11" fmla="*/ 12328 h 13439"/>
              <a:gd name="connsiteX12" fmla="*/ 7316 w 10909"/>
              <a:gd name="connsiteY12" fmla="*/ 10402 h 13439"/>
              <a:gd name="connsiteX13" fmla="*/ 8052 w 10909"/>
              <a:gd name="connsiteY13" fmla="*/ 13439 h 13439"/>
              <a:gd name="connsiteX14" fmla="*/ 9091 w 10909"/>
              <a:gd name="connsiteY14" fmla="*/ 8862 h 13439"/>
              <a:gd name="connsiteX15" fmla="*/ 9697 w 10909"/>
              <a:gd name="connsiteY15" fmla="*/ 11632 h 13439"/>
              <a:gd name="connsiteX16" fmla="*/ 10909 w 10909"/>
              <a:gd name="connsiteY16" fmla="*/ 5539 h 1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09" h="13439">
                <a:moveTo>
                  <a:pt x="0" y="0"/>
                </a:moveTo>
                <a:lnTo>
                  <a:pt x="606" y="4985"/>
                </a:lnTo>
                <a:lnTo>
                  <a:pt x="1212" y="2770"/>
                </a:lnTo>
                <a:cubicBezTo>
                  <a:pt x="1356" y="4647"/>
                  <a:pt x="1501" y="6525"/>
                  <a:pt x="1645" y="8402"/>
                </a:cubicBezTo>
                <a:lnTo>
                  <a:pt x="2078" y="6847"/>
                </a:lnTo>
                <a:lnTo>
                  <a:pt x="2944" y="10476"/>
                </a:lnTo>
                <a:cubicBezTo>
                  <a:pt x="3131" y="8896"/>
                  <a:pt x="3319" y="7316"/>
                  <a:pt x="3506" y="5736"/>
                </a:cubicBezTo>
                <a:lnTo>
                  <a:pt x="4112" y="7662"/>
                </a:lnTo>
                <a:cubicBezTo>
                  <a:pt x="4271" y="6255"/>
                  <a:pt x="4430" y="4846"/>
                  <a:pt x="4588" y="3439"/>
                </a:cubicBezTo>
                <a:lnTo>
                  <a:pt x="5325" y="6920"/>
                </a:lnTo>
                <a:cubicBezTo>
                  <a:pt x="5440" y="6303"/>
                  <a:pt x="5556" y="5686"/>
                  <a:pt x="5671" y="5069"/>
                </a:cubicBezTo>
                <a:lnTo>
                  <a:pt x="7056" y="12328"/>
                </a:lnTo>
                <a:cubicBezTo>
                  <a:pt x="7143" y="11687"/>
                  <a:pt x="7229" y="11044"/>
                  <a:pt x="7316" y="10402"/>
                </a:cubicBezTo>
                <a:lnTo>
                  <a:pt x="8052" y="13439"/>
                </a:lnTo>
                <a:lnTo>
                  <a:pt x="9091" y="8862"/>
                </a:lnTo>
                <a:lnTo>
                  <a:pt x="9697" y="11632"/>
                </a:lnTo>
                <a:lnTo>
                  <a:pt x="10909" y="5539"/>
                </a:lnTo>
              </a:path>
            </a:pathLst>
          </a:custGeom>
          <a:noFill/>
          <a:ln w="508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8" name="AutoShape 11"/>
          <p:cNvSpPr>
            <a:spLocks/>
          </p:cNvSpPr>
          <p:nvPr/>
        </p:nvSpPr>
        <p:spPr bwMode="auto">
          <a:xfrm>
            <a:off x="5105400" y="2590800"/>
            <a:ext cx="4724400" cy="186129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643" y="11825"/>
                </a:lnTo>
                <a:lnTo>
                  <a:pt x="1335" y="5045"/>
                </a:lnTo>
                <a:lnTo>
                  <a:pt x="2570" y="18762"/>
                </a:lnTo>
                <a:lnTo>
                  <a:pt x="3312" y="5676"/>
                </a:lnTo>
                <a:lnTo>
                  <a:pt x="4449" y="11825"/>
                </a:lnTo>
                <a:lnTo>
                  <a:pt x="5289" y="315"/>
                </a:lnTo>
                <a:lnTo>
                  <a:pt x="6030" y="7253"/>
                </a:lnTo>
                <a:lnTo>
                  <a:pt x="6574" y="2680"/>
                </a:lnTo>
                <a:lnTo>
                  <a:pt x="7513" y="15293"/>
                </a:lnTo>
                <a:lnTo>
                  <a:pt x="8106" y="11352"/>
                </a:lnTo>
                <a:lnTo>
                  <a:pt x="8996" y="21600"/>
                </a:lnTo>
                <a:lnTo>
                  <a:pt x="9787" y="5676"/>
                </a:lnTo>
                <a:lnTo>
                  <a:pt x="10775" y="13244"/>
                </a:lnTo>
                <a:lnTo>
                  <a:pt x="11319" y="631"/>
                </a:lnTo>
                <a:lnTo>
                  <a:pt x="12654" y="11982"/>
                </a:lnTo>
                <a:lnTo>
                  <a:pt x="13049" y="8514"/>
                </a:lnTo>
                <a:lnTo>
                  <a:pt x="13939" y="18604"/>
                </a:lnTo>
                <a:lnTo>
                  <a:pt x="14384" y="8829"/>
                </a:lnTo>
                <a:lnTo>
                  <a:pt x="15372" y="11982"/>
                </a:lnTo>
                <a:lnTo>
                  <a:pt x="15965" y="2050"/>
                </a:lnTo>
                <a:lnTo>
                  <a:pt x="16805" y="11036"/>
                </a:lnTo>
                <a:lnTo>
                  <a:pt x="17151" y="6622"/>
                </a:lnTo>
                <a:lnTo>
                  <a:pt x="18041" y="15924"/>
                </a:lnTo>
                <a:lnTo>
                  <a:pt x="18684" y="8829"/>
                </a:lnTo>
                <a:lnTo>
                  <a:pt x="19178" y="11194"/>
                </a:lnTo>
                <a:lnTo>
                  <a:pt x="19672" y="5045"/>
                </a:lnTo>
                <a:lnTo>
                  <a:pt x="20562" y="10721"/>
                </a:lnTo>
                <a:lnTo>
                  <a:pt x="20908" y="8514"/>
                </a:lnTo>
                <a:lnTo>
                  <a:pt x="21600" y="13244"/>
                </a:lnTo>
              </a:path>
            </a:pathLst>
          </a:custGeom>
          <a:noFill/>
          <a:ln w="508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143000" y="381000"/>
            <a:ext cx="5867400" cy="1143000"/>
          </a:xfrm>
          <a:prstGeom prst="rect">
            <a:avLst/>
          </a:prstGeom>
        </p:spPr>
        <p:txBody>
          <a:bodyPr vert="horz" lIns="64291" tIns="32146" rIns="64291" bIns="32146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Triple Combination!</a:t>
            </a:r>
          </a:p>
        </p:txBody>
      </p:sp>
    </p:spTree>
    <p:extLst>
      <p:ext uri="{BB962C8B-B14F-4D97-AF65-F5344CB8AC3E}">
        <p14:creationId xmlns:p14="http://schemas.microsoft.com/office/powerpoint/2010/main" val="350296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15" grpId="0"/>
      <p:bldP spid="16" grpId="0"/>
      <p:bldP spid="17" grpId="0"/>
      <p:bldP spid="18" grpId="0"/>
      <p:bldP spid="20" grpId="0"/>
      <p:bldP spid="3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4" b="-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Fibonacci Tool #1 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Retracements</a:t>
            </a:r>
          </a:p>
        </p:txBody>
      </p:sp>
    </p:spTree>
    <p:extLst>
      <p:ext uri="{BB962C8B-B14F-4D97-AF65-F5344CB8AC3E}">
        <p14:creationId xmlns:p14="http://schemas.microsoft.com/office/powerpoint/2010/main" val="1067516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241" y="360690"/>
            <a:ext cx="8415455" cy="916828"/>
          </a:xfrm>
        </p:spPr>
        <p:txBody>
          <a:bodyPr/>
          <a:lstStyle/>
          <a:p>
            <a:pPr algn="ctr"/>
            <a:r>
              <a:rPr lang="en-US" dirty="0"/>
              <a:t>Let’s Get Started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9034"/>
            <a:ext cx="10515600" cy="1859496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TRADING</a:t>
            </a:r>
          </a:p>
          <a:p>
            <a:pPr marL="0" indent="0" algn="ctr">
              <a:buNone/>
            </a:pPr>
            <a:r>
              <a:rPr lang="en-US" sz="3600" dirty="0"/>
              <a:t>Directional                   vs                 Correctional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C2E751-2359-4C5B-89DD-D40DA17037FE}" type="slidenum">
              <a:rPr lang="en-US" smtClean="0"/>
              <a:t>6</a:t>
            </a:fld>
            <a:endParaRPr lang="en-US"/>
          </a:p>
        </p:txBody>
      </p:sp>
      <p:pic>
        <p:nvPicPr>
          <p:cNvPr id="2050" name="Picture 2" descr="Illustration by Mark Alan Stamaty. Click image to expand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10" y="3026289"/>
            <a:ext cx="5138361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artoon guy in pris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1"/>
          <a:stretch/>
        </p:blipFill>
        <p:spPr bwMode="auto">
          <a:xfrm>
            <a:off x="7553233" y="2635373"/>
            <a:ext cx="3712229" cy="372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8430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86601" y="1905001"/>
            <a:ext cx="32879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Retracements ratio’s are</a:t>
            </a:r>
          </a:p>
          <a:p>
            <a:r>
              <a:rPr lang="en-US" sz="2400" b="1" dirty="0"/>
              <a:t>used to analyze </a:t>
            </a:r>
          </a:p>
          <a:p>
            <a:r>
              <a:rPr lang="en-US" sz="2400" b="1" u="sng" dirty="0">
                <a:solidFill>
                  <a:srgbClr val="FF0000"/>
                </a:solidFill>
              </a:rPr>
              <a:t>corrective</a:t>
            </a:r>
            <a:r>
              <a:rPr lang="en-US" sz="2400" b="1" dirty="0"/>
              <a:t> Waves</a:t>
            </a:r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2438400" y="1676401"/>
            <a:ext cx="4191000" cy="354414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725" y="18256"/>
                </a:lnTo>
                <a:lnTo>
                  <a:pt x="1036" y="19612"/>
                </a:lnTo>
                <a:lnTo>
                  <a:pt x="1865" y="15816"/>
                </a:lnTo>
                <a:lnTo>
                  <a:pt x="2227" y="17081"/>
                </a:lnTo>
                <a:lnTo>
                  <a:pt x="3108" y="13647"/>
                </a:lnTo>
                <a:lnTo>
                  <a:pt x="3781" y="17443"/>
                </a:lnTo>
                <a:lnTo>
                  <a:pt x="4558" y="15183"/>
                </a:lnTo>
                <a:lnTo>
                  <a:pt x="5439" y="18798"/>
                </a:lnTo>
                <a:lnTo>
                  <a:pt x="7355" y="11116"/>
                </a:lnTo>
                <a:lnTo>
                  <a:pt x="8391" y="15364"/>
                </a:lnTo>
                <a:lnTo>
                  <a:pt x="11551" y="4338"/>
                </a:lnTo>
                <a:lnTo>
                  <a:pt x="12535" y="7321"/>
                </a:lnTo>
                <a:lnTo>
                  <a:pt x="14452" y="1717"/>
                </a:lnTo>
                <a:lnTo>
                  <a:pt x="15695" y="7863"/>
                </a:lnTo>
                <a:lnTo>
                  <a:pt x="16886" y="3796"/>
                </a:lnTo>
                <a:lnTo>
                  <a:pt x="17922" y="9309"/>
                </a:lnTo>
                <a:lnTo>
                  <a:pt x="18958" y="5513"/>
                </a:lnTo>
                <a:lnTo>
                  <a:pt x="19269" y="6959"/>
                </a:lnTo>
                <a:lnTo>
                  <a:pt x="20357" y="2259"/>
                </a:lnTo>
                <a:lnTo>
                  <a:pt x="20771" y="3344"/>
                </a:lnTo>
                <a:lnTo>
                  <a:pt x="21600" y="0"/>
                </a:lnTo>
              </a:path>
            </a:pathLst>
          </a:custGeom>
          <a:noFill/>
          <a:ln w="508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56486" y="2001520"/>
            <a:ext cx="650328" cy="1219200"/>
            <a:chOff x="7721600" y="3581400"/>
            <a:chExt cx="1219200" cy="1524000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7721600" y="3581400"/>
              <a:ext cx="444500" cy="1250434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rot="16200000" flipH="1">
              <a:off x="8178800" y="4343400"/>
              <a:ext cx="1143000" cy="381000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flipH="1">
              <a:off x="8166100" y="3962400"/>
              <a:ext cx="393700" cy="869434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3016470" y="3870960"/>
            <a:ext cx="505812" cy="894082"/>
            <a:chOff x="7721600" y="3581400"/>
            <a:chExt cx="1422405" cy="1524004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7721600" y="3581400"/>
              <a:ext cx="444500" cy="1250434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8559800" y="3962402"/>
              <a:ext cx="584205" cy="1143002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H="1">
              <a:off x="8166100" y="3962400"/>
              <a:ext cx="393700" cy="869434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3016469" y="3870961"/>
            <a:ext cx="1368720" cy="1520920"/>
            <a:chOff x="3721100" y="5943600"/>
            <a:chExt cx="2494129" cy="2612833"/>
          </a:xfrm>
        </p:grpSpPr>
        <p:sp>
          <p:nvSpPr>
            <p:cNvPr id="19" name="Line 1"/>
            <p:cNvSpPr>
              <a:spLocks noChangeShapeType="1"/>
            </p:cNvSpPr>
            <p:nvPr/>
          </p:nvSpPr>
          <p:spPr bwMode="auto">
            <a:xfrm rot="10800000">
              <a:off x="3721100" y="6022975"/>
              <a:ext cx="4763" cy="2300288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20" name="Line 34"/>
            <p:cNvSpPr>
              <a:spLocks noChangeShapeType="1"/>
            </p:cNvSpPr>
            <p:nvPr/>
          </p:nvSpPr>
          <p:spPr bwMode="auto">
            <a:xfrm>
              <a:off x="3721100" y="7479564"/>
              <a:ext cx="1274762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21" name="Line 35"/>
            <p:cNvSpPr>
              <a:spLocks noChangeShapeType="1"/>
            </p:cNvSpPr>
            <p:nvPr/>
          </p:nvSpPr>
          <p:spPr bwMode="auto">
            <a:xfrm>
              <a:off x="3738563" y="8304213"/>
              <a:ext cx="1274762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22" name="Rectangle 39"/>
            <p:cNvSpPr>
              <a:spLocks/>
            </p:cNvSpPr>
            <p:nvPr/>
          </p:nvSpPr>
          <p:spPr bwMode="auto">
            <a:xfrm>
              <a:off x="5064448" y="8080568"/>
              <a:ext cx="940577" cy="475865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ea typeface="Gill Sans" charset="0"/>
                  <a:cs typeface="Gill Sans" charset="0"/>
                </a:rPr>
                <a:t>100%</a:t>
              </a:r>
            </a:p>
          </p:txBody>
        </p:sp>
        <p:sp>
          <p:nvSpPr>
            <p:cNvPr id="23" name="Rectangle 40"/>
            <p:cNvSpPr>
              <a:spLocks/>
            </p:cNvSpPr>
            <p:nvPr/>
          </p:nvSpPr>
          <p:spPr bwMode="auto">
            <a:xfrm>
              <a:off x="5169494" y="7240499"/>
              <a:ext cx="1045735" cy="475865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ea typeface="Gill Sans" charset="0"/>
                  <a:cs typeface="Gill Sans" charset="0"/>
                </a:rPr>
                <a:t>61.8%</a:t>
              </a:r>
            </a:p>
          </p:txBody>
        </p:sp>
        <p:sp>
          <p:nvSpPr>
            <p:cNvPr id="24" name="Line 34"/>
            <p:cNvSpPr>
              <a:spLocks noChangeShapeType="1"/>
            </p:cNvSpPr>
            <p:nvPr/>
          </p:nvSpPr>
          <p:spPr bwMode="auto">
            <a:xfrm>
              <a:off x="3759200" y="5943600"/>
              <a:ext cx="1274762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216581" y="1920241"/>
            <a:ext cx="1435861" cy="2954887"/>
            <a:chOff x="7721600" y="3505200"/>
            <a:chExt cx="2311219" cy="3730871"/>
          </a:xfrm>
        </p:grpSpPr>
        <p:sp>
          <p:nvSpPr>
            <p:cNvPr id="26" name="Line 33"/>
            <p:cNvSpPr>
              <a:spLocks noChangeShapeType="1"/>
            </p:cNvSpPr>
            <p:nvPr/>
          </p:nvSpPr>
          <p:spPr bwMode="auto">
            <a:xfrm rot="10800000" flipH="1">
              <a:off x="7727950" y="3711575"/>
              <a:ext cx="0" cy="330835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28" name="Line 36"/>
            <p:cNvSpPr>
              <a:spLocks noChangeShapeType="1"/>
            </p:cNvSpPr>
            <p:nvPr/>
          </p:nvSpPr>
          <p:spPr bwMode="auto">
            <a:xfrm>
              <a:off x="7739063" y="5167313"/>
              <a:ext cx="1274762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29" name="Line 37"/>
            <p:cNvSpPr>
              <a:spLocks noChangeShapeType="1"/>
            </p:cNvSpPr>
            <p:nvPr/>
          </p:nvSpPr>
          <p:spPr bwMode="auto">
            <a:xfrm>
              <a:off x="7726363" y="7085013"/>
              <a:ext cx="1274762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  <p:sp>
          <p:nvSpPr>
            <p:cNvPr id="30" name="Rectangle 41"/>
            <p:cNvSpPr>
              <a:spLocks/>
            </p:cNvSpPr>
            <p:nvPr/>
          </p:nvSpPr>
          <p:spPr bwMode="auto">
            <a:xfrm>
              <a:off x="9064949" y="6886329"/>
              <a:ext cx="830843" cy="34974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ea typeface="Gill Sans" charset="0"/>
                  <a:cs typeface="Gill Sans" charset="0"/>
                </a:rPr>
                <a:t>100%</a:t>
              </a:r>
            </a:p>
          </p:txBody>
        </p:sp>
        <p:sp>
          <p:nvSpPr>
            <p:cNvPr id="31" name="Rectangle 42"/>
            <p:cNvSpPr>
              <a:spLocks/>
            </p:cNvSpPr>
            <p:nvPr/>
          </p:nvSpPr>
          <p:spPr bwMode="auto">
            <a:xfrm>
              <a:off x="9109087" y="4994030"/>
              <a:ext cx="923732" cy="34974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ea typeface="Gill Sans" charset="0"/>
                  <a:cs typeface="Gill Sans" charset="0"/>
                </a:rPr>
                <a:t>38.2%</a:t>
              </a:r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>
              <a:off x="7721600" y="3505200"/>
              <a:ext cx="1274762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5714B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162801" y="3352801"/>
            <a:ext cx="2916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…. by measuring</a:t>
            </a:r>
          </a:p>
          <a:p>
            <a:r>
              <a:rPr lang="en-US" sz="2400" b="1" dirty="0"/>
              <a:t>previous </a:t>
            </a:r>
            <a:r>
              <a:rPr lang="en-US" sz="2400" b="1" u="sng" dirty="0">
                <a:solidFill>
                  <a:schemeClr val="accent1"/>
                </a:solidFill>
              </a:rPr>
              <a:t>trend waves</a:t>
            </a:r>
          </a:p>
        </p:txBody>
      </p:sp>
      <p:sp>
        <p:nvSpPr>
          <p:cNvPr id="37" name="AutoShape 5"/>
          <p:cNvSpPr>
            <a:spLocks/>
          </p:cNvSpPr>
          <p:nvPr/>
        </p:nvSpPr>
        <p:spPr bwMode="auto">
          <a:xfrm>
            <a:off x="2438400" y="3962400"/>
            <a:ext cx="609600" cy="1222892"/>
          </a:xfrm>
          <a:custGeom>
            <a:avLst/>
            <a:gdLst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4558 w 21600"/>
              <a:gd name="connsiteY6" fmla="*/ 15183 h 21600"/>
              <a:gd name="connsiteX7" fmla="*/ 5439 w 21600"/>
              <a:gd name="connsiteY7" fmla="*/ 18798 h 21600"/>
              <a:gd name="connsiteX8" fmla="*/ 7355 w 21600"/>
              <a:gd name="connsiteY8" fmla="*/ 11116 h 21600"/>
              <a:gd name="connsiteX9" fmla="*/ 8391 w 21600"/>
              <a:gd name="connsiteY9" fmla="*/ 15364 h 21600"/>
              <a:gd name="connsiteX10" fmla="*/ 11551 w 21600"/>
              <a:gd name="connsiteY10" fmla="*/ 4338 h 21600"/>
              <a:gd name="connsiteX11" fmla="*/ 12535 w 21600"/>
              <a:gd name="connsiteY11" fmla="*/ 7321 h 21600"/>
              <a:gd name="connsiteX12" fmla="*/ 14452 w 21600"/>
              <a:gd name="connsiteY12" fmla="*/ 1717 h 21600"/>
              <a:gd name="connsiteX13" fmla="*/ 15695 w 21600"/>
              <a:gd name="connsiteY13" fmla="*/ 7863 h 21600"/>
              <a:gd name="connsiteX14" fmla="*/ 16886 w 21600"/>
              <a:gd name="connsiteY14" fmla="*/ 3796 h 21600"/>
              <a:gd name="connsiteX15" fmla="*/ 17922 w 21600"/>
              <a:gd name="connsiteY15" fmla="*/ 9309 h 21600"/>
              <a:gd name="connsiteX16" fmla="*/ 18958 w 21600"/>
              <a:gd name="connsiteY16" fmla="*/ 5513 h 21600"/>
              <a:gd name="connsiteX17" fmla="*/ 19269 w 21600"/>
              <a:gd name="connsiteY17" fmla="*/ 6959 h 21600"/>
              <a:gd name="connsiteX18" fmla="*/ 20357 w 21600"/>
              <a:gd name="connsiteY18" fmla="*/ 2259 h 21600"/>
              <a:gd name="connsiteX19" fmla="*/ 20771 w 21600"/>
              <a:gd name="connsiteY19" fmla="*/ 3344 h 21600"/>
              <a:gd name="connsiteX20" fmla="*/ 21600 w 21600"/>
              <a:gd name="connsiteY20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5439 w 21600"/>
              <a:gd name="connsiteY6" fmla="*/ 18798 h 21600"/>
              <a:gd name="connsiteX7" fmla="*/ 7355 w 21600"/>
              <a:gd name="connsiteY7" fmla="*/ 11116 h 21600"/>
              <a:gd name="connsiteX8" fmla="*/ 8391 w 21600"/>
              <a:gd name="connsiteY8" fmla="*/ 15364 h 21600"/>
              <a:gd name="connsiteX9" fmla="*/ 11551 w 21600"/>
              <a:gd name="connsiteY9" fmla="*/ 4338 h 21600"/>
              <a:gd name="connsiteX10" fmla="*/ 12535 w 21600"/>
              <a:gd name="connsiteY10" fmla="*/ 7321 h 21600"/>
              <a:gd name="connsiteX11" fmla="*/ 14452 w 21600"/>
              <a:gd name="connsiteY11" fmla="*/ 1717 h 21600"/>
              <a:gd name="connsiteX12" fmla="*/ 15695 w 21600"/>
              <a:gd name="connsiteY12" fmla="*/ 7863 h 21600"/>
              <a:gd name="connsiteX13" fmla="*/ 16886 w 21600"/>
              <a:gd name="connsiteY13" fmla="*/ 3796 h 21600"/>
              <a:gd name="connsiteX14" fmla="*/ 17922 w 21600"/>
              <a:gd name="connsiteY14" fmla="*/ 9309 h 21600"/>
              <a:gd name="connsiteX15" fmla="*/ 18958 w 21600"/>
              <a:gd name="connsiteY15" fmla="*/ 5513 h 21600"/>
              <a:gd name="connsiteX16" fmla="*/ 19269 w 21600"/>
              <a:gd name="connsiteY16" fmla="*/ 6959 h 21600"/>
              <a:gd name="connsiteX17" fmla="*/ 20357 w 21600"/>
              <a:gd name="connsiteY17" fmla="*/ 2259 h 21600"/>
              <a:gd name="connsiteX18" fmla="*/ 20771 w 21600"/>
              <a:gd name="connsiteY18" fmla="*/ 3344 h 21600"/>
              <a:gd name="connsiteX19" fmla="*/ 21600 w 21600"/>
              <a:gd name="connsiteY19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5439 w 21600"/>
              <a:gd name="connsiteY6" fmla="*/ 18798 h 21600"/>
              <a:gd name="connsiteX7" fmla="*/ 7355 w 21600"/>
              <a:gd name="connsiteY7" fmla="*/ 11116 h 21600"/>
              <a:gd name="connsiteX8" fmla="*/ 8391 w 21600"/>
              <a:gd name="connsiteY8" fmla="*/ 15364 h 21600"/>
              <a:gd name="connsiteX9" fmla="*/ 11551 w 21600"/>
              <a:gd name="connsiteY9" fmla="*/ 4338 h 21600"/>
              <a:gd name="connsiteX10" fmla="*/ 12535 w 21600"/>
              <a:gd name="connsiteY10" fmla="*/ 7321 h 21600"/>
              <a:gd name="connsiteX11" fmla="*/ 14452 w 21600"/>
              <a:gd name="connsiteY11" fmla="*/ 1717 h 21600"/>
              <a:gd name="connsiteX12" fmla="*/ 15695 w 21600"/>
              <a:gd name="connsiteY12" fmla="*/ 7863 h 21600"/>
              <a:gd name="connsiteX13" fmla="*/ 16886 w 21600"/>
              <a:gd name="connsiteY13" fmla="*/ 3796 h 21600"/>
              <a:gd name="connsiteX14" fmla="*/ 17922 w 21600"/>
              <a:gd name="connsiteY14" fmla="*/ 9309 h 21600"/>
              <a:gd name="connsiteX15" fmla="*/ 18958 w 21600"/>
              <a:gd name="connsiteY15" fmla="*/ 5513 h 21600"/>
              <a:gd name="connsiteX16" fmla="*/ 19269 w 21600"/>
              <a:gd name="connsiteY16" fmla="*/ 6959 h 21600"/>
              <a:gd name="connsiteX17" fmla="*/ 20357 w 21600"/>
              <a:gd name="connsiteY17" fmla="*/ 2259 h 21600"/>
              <a:gd name="connsiteX18" fmla="*/ 20771 w 21600"/>
              <a:gd name="connsiteY18" fmla="*/ 3344 h 21600"/>
              <a:gd name="connsiteX19" fmla="*/ 21600 w 21600"/>
              <a:gd name="connsiteY19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7355 w 21600"/>
              <a:gd name="connsiteY6" fmla="*/ 11116 h 21600"/>
              <a:gd name="connsiteX7" fmla="*/ 8391 w 21600"/>
              <a:gd name="connsiteY7" fmla="*/ 15364 h 21600"/>
              <a:gd name="connsiteX8" fmla="*/ 11551 w 21600"/>
              <a:gd name="connsiteY8" fmla="*/ 4338 h 21600"/>
              <a:gd name="connsiteX9" fmla="*/ 12535 w 21600"/>
              <a:gd name="connsiteY9" fmla="*/ 7321 h 21600"/>
              <a:gd name="connsiteX10" fmla="*/ 14452 w 21600"/>
              <a:gd name="connsiteY10" fmla="*/ 1717 h 21600"/>
              <a:gd name="connsiteX11" fmla="*/ 15695 w 21600"/>
              <a:gd name="connsiteY11" fmla="*/ 7863 h 21600"/>
              <a:gd name="connsiteX12" fmla="*/ 16886 w 21600"/>
              <a:gd name="connsiteY12" fmla="*/ 3796 h 21600"/>
              <a:gd name="connsiteX13" fmla="*/ 17922 w 21600"/>
              <a:gd name="connsiteY13" fmla="*/ 9309 h 21600"/>
              <a:gd name="connsiteX14" fmla="*/ 18958 w 21600"/>
              <a:gd name="connsiteY14" fmla="*/ 5513 h 21600"/>
              <a:gd name="connsiteX15" fmla="*/ 19269 w 21600"/>
              <a:gd name="connsiteY15" fmla="*/ 6959 h 21600"/>
              <a:gd name="connsiteX16" fmla="*/ 20357 w 21600"/>
              <a:gd name="connsiteY16" fmla="*/ 2259 h 21600"/>
              <a:gd name="connsiteX17" fmla="*/ 20771 w 21600"/>
              <a:gd name="connsiteY17" fmla="*/ 3344 h 21600"/>
              <a:gd name="connsiteX18" fmla="*/ 21600 w 21600"/>
              <a:gd name="connsiteY18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8391 w 21600"/>
              <a:gd name="connsiteY6" fmla="*/ 15364 h 21600"/>
              <a:gd name="connsiteX7" fmla="*/ 11551 w 21600"/>
              <a:gd name="connsiteY7" fmla="*/ 4338 h 21600"/>
              <a:gd name="connsiteX8" fmla="*/ 12535 w 21600"/>
              <a:gd name="connsiteY8" fmla="*/ 7321 h 21600"/>
              <a:gd name="connsiteX9" fmla="*/ 14452 w 21600"/>
              <a:gd name="connsiteY9" fmla="*/ 1717 h 21600"/>
              <a:gd name="connsiteX10" fmla="*/ 15695 w 21600"/>
              <a:gd name="connsiteY10" fmla="*/ 7863 h 21600"/>
              <a:gd name="connsiteX11" fmla="*/ 16886 w 21600"/>
              <a:gd name="connsiteY11" fmla="*/ 3796 h 21600"/>
              <a:gd name="connsiteX12" fmla="*/ 17922 w 21600"/>
              <a:gd name="connsiteY12" fmla="*/ 9309 h 21600"/>
              <a:gd name="connsiteX13" fmla="*/ 18958 w 21600"/>
              <a:gd name="connsiteY13" fmla="*/ 5513 h 21600"/>
              <a:gd name="connsiteX14" fmla="*/ 19269 w 21600"/>
              <a:gd name="connsiteY14" fmla="*/ 6959 h 21600"/>
              <a:gd name="connsiteX15" fmla="*/ 20357 w 21600"/>
              <a:gd name="connsiteY15" fmla="*/ 2259 h 21600"/>
              <a:gd name="connsiteX16" fmla="*/ 20771 w 21600"/>
              <a:gd name="connsiteY16" fmla="*/ 3344 h 21600"/>
              <a:gd name="connsiteX17" fmla="*/ 21600 w 21600"/>
              <a:gd name="connsiteY17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1551 w 21600"/>
              <a:gd name="connsiteY6" fmla="*/ 4338 h 21600"/>
              <a:gd name="connsiteX7" fmla="*/ 12535 w 21600"/>
              <a:gd name="connsiteY7" fmla="*/ 7321 h 21600"/>
              <a:gd name="connsiteX8" fmla="*/ 14452 w 21600"/>
              <a:gd name="connsiteY8" fmla="*/ 1717 h 21600"/>
              <a:gd name="connsiteX9" fmla="*/ 15695 w 21600"/>
              <a:gd name="connsiteY9" fmla="*/ 7863 h 21600"/>
              <a:gd name="connsiteX10" fmla="*/ 16886 w 21600"/>
              <a:gd name="connsiteY10" fmla="*/ 3796 h 21600"/>
              <a:gd name="connsiteX11" fmla="*/ 17922 w 21600"/>
              <a:gd name="connsiteY11" fmla="*/ 9309 h 21600"/>
              <a:gd name="connsiteX12" fmla="*/ 18958 w 21600"/>
              <a:gd name="connsiteY12" fmla="*/ 5513 h 21600"/>
              <a:gd name="connsiteX13" fmla="*/ 19269 w 21600"/>
              <a:gd name="connsiteY13" fmla="*/ 6959 h 21600"/>
              <a:gd name="connsiteX14" fmla="*/ 20357 w 21600"/>
              <a:gd name="connsiteY14" fmla="*/ 2259 h 21600"/>
              <a:gd name="connsiteX15" fmla="*/ 20771 w 21600"/>
              <a:gd name="connsiteY15" fmla="*/ 3344 h 21600"/>
              <a:gd name="connsiteX16" fmla="*/ 21600 w 21600"/>
              <a:gd name="connsiteY16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2535 w 21600"/>
              <a:gd name="connsiteY6" fmla="*/ 7321 h 21600"/>
              <a:gd name="connsiteX7" fmla="*/ 14452 w 21600"/>
              <a:gd name="connsiteY7" fmla="*/ 1717 h 21600"/>
              <a:gd name="connsiteX8" fmla="*/ 15695 w 21600"/>
              <a:gd name="connsiteY8" fmla="*/ 7863 h 21600"/>
              <a:gd name="connsiteX9" fmla="*/ 16886 w 21600"/>
              <a:gd name="connsiteY9" fmla="*/ 3796 h 21600"/>
              <a:gd name="connsiteX10" fmla="*/ 17922 w 21600"/>
              <a:gd name="connsiteY10" fmla="*/ 9309 h 21600"/>
              <a:gd name="connsiteX11" fmla="*/ 18958 w 21600"/>
              <a:gd name="connsiteY11" fmla="*/ 5513 h 21600"/>
              <a:gd name="connsiteX12" fmla="*/ 19269 w 21600"/>
              <a:gd name="connsiteY12" fmla="*/ 6959 h 21600"/>
              <a:gd name="connsiteX13" fmla="*/ 20357 w 21600"/>
              <a:gd name="connsiteY13" fmla="*/ 2259 h 21600"/>
              <a:gd name="connsiteX14" fmla="*/ 20771 w 21600"/>
              <a:gd name="connsiteY14" fmla="*/ 3344 h 21600"/>
              <a:gd name="connsiteX15" fmla="*/ 21600 w 21600"/>
              <a:gd name="connsiteY15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4452 w 21600"/>
              <a:gd name="connsiteY6" fmla="*/ 1717 h 21600"/>
              <a:gd name="connsiteX7" fmla="*/ 15695 w 21600"/>
              <a:gd name="connsiteY7" fmla="*/ 7863 h 21600"/>
              <a:gd name="connsiteX8" fmla="*/ 16886 w 21600"/>
              <a:gd name="connsiteY8" fmla="*/ 3796 h 21600"/>
              <a:gd name="connsiteX9" fmla="*/ 17922 w 21600"/>
              <a:gd name="connsiteY9" fmla="*/ 9309 h 21600"/>
              <a:gd name="connsiteX10" fmla="*/ 18958 w 21600"/>
              <a:gd name="connsiteY10" fmla="*/ 5513 h 21600"/>
              <a:gd name="connsiteX11" fmla="*/ 19269 w 21600"/>
              <a:gd name="connsiteY11" fmla="*/ 6959 h 21600"/>
              <a:gd name="connsiteX12" fmla="*/ 20357 w 21600"/>
              <a:gd name="connsiteY12" fmla="*/ 2259 h 21600"/>
              <a:gd name="connsiteX13" fmla="*/ 20771 w 21600"/>
              <a:gd name="connsiteY13" fmla="*/ 3344 h 21600"/>
              <a:gd name="connsiteX14" fmla="*/ 21600 w 21600"/>
              <a:gd name="connsiteY14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5695 w 21600"/>
              <a:gd name="connsiteY6" fmla="*/ 7863 h 21600"/>
              <a:gd name="connsiteX7" fmla="*/ 16886 w 21600"/>
              <a:gd name="connsiteY7" fmla="*/ 3796 h 21600"/>
              <a:gd name="connsiteX8" fmla="*/ 17922 w 21600"/>
              <a:gd name="connsiteY8" fmla="*/ 9309 h 21600"/>
              <a:gd name="connsiteX9" fmla="*/ 18958 w 21600"/>
              <a:gd name="connsiteY9" fmla="*/ 5513 h 21600"/>
              <a:gd name="connsiteX10" fmla="*/ 19269 w 21600"/>
              <a:gd name="connsiteY10" fmla="*/ 6959 h 21600"/>
              <a:gd name="connsiteX11" fmla="*/ 20357 w 21600"/>
              <a:gd name="connsiteY11" fmla="*/ 2259 h 21600"/>
              <a:gd name="connsiteX12" fmla="*/ 20771 w 21600"/>
              <a:gd name="connsiteY12" fmla="*/ 3344 h 21600"/>
              <a:gd name="connsiteX13" fmla="*/ 21600 w 21600"/>
              <a:gd name="connsiteY13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5695 w 21600"/>
              <a:gd name="connsiteY6" fmla="*/ 7863 h 21600"/>
              <a:gd name="connsiteX7" fmla="*/ 17922 w 21600"/>
              <a:gd name="connsiteY7" fmla="*/ 9309 h 21600"/>
              <a:gd name="connsiteX8" fmla="*/ 18958 w 21600"/>
              <a:gd name="connsiteY8" fmla="*/ 5513 h 21600"/>
              <a:gd name="connsiteX9" fmla="*/ 19269 w 21600"/>
              <a:gd name="connsiteY9" fmla="*/ 6959 h 21600"/>
              <a:gd name="connsiteX10" fmla="*/ 20357 w 21600"/>
              <a:gd name="connsiteY10" fmla="*/ 2259 h 21600"/>
              <a:gd name="connsiteX11" fmla="*/ 20771 w 21600"/>
              <a:gd name="connsiteY11" fmla="*/ 3344 h 21600"/>
              <a:gd name="connsiteX12" fmla="*/ 21600 w 21600"/>
              <a:gd name="connsiteY12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18958 w 21600"/>
              <a:gd name="connsiteY7" fmla="*/ 5513 h 21600"/>
              <a:gd name="connsiteX8" fmla="*/ 19269 w 21600"/>
              <a:gd name="connsiteY8" fmla="*/ 6959 h 21600"/>
              <a:gd name="connsiteX9" fmla="*/ 20357 w 21600"/>
              <a:gd name="connsiteY9" fmla="*/ 2259 h 21600"/>
              <a:gd name="connsiteX10" fmla="*/ 20771 w 21600"/>
              <a:gd name="connsiteY10" fmla="*/ 3344 h 21600"/>
              <a:gd name="connsiteX11" fmla="*/ 21600 w 21600"/>
              <a:gd name="connsiteY11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19269 w 21600"/>
              <a:gd name="connsiteY7" fmla="*/ 6959 h 21600"/>
              <a:gd name="connsiteX8" fmla="*/ 20357 w 21600"/>
              <a:gd name="connsiteY8" fmla="*/ 2259 h 21600"/>
              <a:gd name="connsiteX9" fmla="*/ 20771 w 21600"/>
              <a:gd name="connsiteY9" fmla="*/ 3344 h 21600"/>
              <a:gd name="connsiteX10" fmla="*/ 21600 w 21600"/>
              <a:gd name="connsiteY10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20357 w 21600"/>
              <a:gd name="connsiteY7" fmla="*/ 2259 h 21600"/>
              <a:gd name="connsiteX8" fmla="*/ 20771 w 21600"/>
              <a:gd name="connsiteY8" fmla="*/ 3344 h 21600"/>
              <a:gd name="connsiteX9" fmla="*/ 21600 w 21600"/>
              <a:gd name="connsiteY9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20771 w 21600"/>
              <a:gd name="connsiteY7" fmla="*/ 3344 h 21600"/>
              <a:gd name="connsiteX8" fmla="*/ 21600 w 21600"/>
              <a:gd name="connsiteY8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21600 w 21600"/>
              <a:gd name="connsiteY7" fmla="*/ 0 h 21600"/>
              <a:gd name="connsiteX0" fmla="*/ 0 w 17922"/>
              <a:gd name="connsiteY0" fmla="*/ 12291 h 12291"/>
              <a:gd name="connsiteX1" fmla="*/ 725 w 17922"/>
              <a:gd name="connsiteY1" fmla="*/ 8947 h 12291"/>
              <a:gd name="connsiteX2" fmla="*/ 1036 w 17922"/>
              <a:gd name="connsiteY2" fmla="*/ 10303 h 12291"/>
              <a:gd name="connsiteX3" fmla="*/ 1865 w 17922"/>
              <a:gd name="connsiteY3" fmla="*/ 6507 h 12291"/>
              <a:gd name="connsiteX4" fmla="*/ 2227 w 17922"/>
              <a:gd name="connsiteY4" fmla="*/ 7772 h 12291"/>
              <a:gd name="connsiteX5" fmla="*/ 3108 w 17922"/>
              <a:gd name="connsiteY5" fmla="*/ 4338 h 12291"/>
              <a:gd name="connsiteX6" fmla="*/ 17922 w 17922"/>
              <a:gd name="connsiteY6" fmla="*/ 0 h 12291"/>
              <a:gd name="connsiteX0" fmla="*/ 0 w 3108"/>
              <a:gd name="connsiteY0" fmla="*/ 7953 h 7953"/>
              <a:gd name="connsiteX1" fmla="*/ 725 w 3108"/>
              <a:gd name="connsiteY1" fmla="*/ 4609 h 7953"/>
              <a:gd name="connsiteX2" fmla="*/ 1036 w 3108"/>
              <a:gd name="connsiteY2" fmla="*/ 5965 h 7953"/>
              <a:gd name="connsiteX3" fmla="*/ 1865 w 3108"/>
              <a:gd name="connsiteY3" fmla="*/ 2169 h 7953"/>
              <a:gd name="connsiteX4" fmla="*/ 2227 w 3108"/>
              <a:gd name="connsiteY4" fmla="*/ 3434 h 7953"/>
              <a:gd name="connsiteX5" fmla="*/ 3108 w 3108"/>
              <a:gd name="connsiteY5" fmla="*/ 0 h 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8" h="7953">
                <a:moveTo>
                  <a:pt x="0" y="7953"/>
                </a:moveTo>
                <a:lnTo>
                  <a:pt x="725" y="4609"/>
                </a:lnTo>
                <a:cubicBezTo>
                  <a:pt x="829" y="5061"/>
                  <a:pt x="932" y="5513"/>
                  <a:pt x="1036" y="5965"/>
                </a:cubicBezTo>
                <a:lnTo>
                  <a:pt x="1865" y="2169"/>
                </a:lnTo>
                <a:lnTo>
                  <a:pt x="2227" y="3434"/>
                </a:lnTo>
                <a:lnTo>
                  <a:pt x="3108" y="0"/>
                </a:lnTo>
              </a:path>
            </a:pathLst>
          </a:custGeom>
          <a:noFill/>
          <a:ln w="50800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38" name="AutoShape 5"/>
          <p:cNvSpPr>
            <a:spLocks/>
          </p:cNvSpPr>
          <p:nvPr/>
        </p:nvSpPr>
        <p:spPr bwMode="auto">
          <a:xfrm>
            <a:off x="3505200" y="1981200"/>
            <a:ext cx="1752600" cy="2746892"/>
          </a:xfrm>
          <a:custGeom>
            <a:avLst/>
            <a:gdLst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4558 w 21600"/>
              <a:gd name="connsiteY6" fmla="*/ 15183 h 21600"/>
              <a:gd name="connsiteX7" fmla="*/ 5439 w 21600"/>
              <a:gd name="connsiteY7" fmla="*/ 18798 h 21600"/>
              <a:gd name="connsiteX8" fmla="*/ 7355 w 21600"/>
              <a:gd name="connsiteY8" fmla="*/ 11116 h 21600"/>
              <a:gd name="connsiteX9" fmla="*/ 8391 w 21600"/>
              <a:gd name="connsiteY9" fmla="*/ 15364 h 21600"/>
              <a:gd name="connsiteX10" fmla="*/ 11551 w 21600"/>
              <a:gd name="connsiteY10" fmla="*/ 4338 h 21600"/>
              <a:gd name="connsiteX11" fmla="*/ 12535 w 21600"/>
              <a:gd name="connsiteY11" fmla="*/ 7321 h 21600"/>
              <a:gd name="connsiteX12" fmla="*/ 14452 w 21600"/>
              <a:gd name="connsiteY12" fmla="*/ 1717 h 21600"/>
              <a:gd name="connsiteX13" fmla="*/ 15695 w 21600"/>
              <a:gd name="connsiteY13" fmla="*/ 7863 h 21600"/>
              <a:gd name="connsiteX14" fmla="*/ 16886 w 21600"/>
              <a:gd name="connsiteY14" fmla="*/ 3796 h 21600"/>
              <a:gd name="connsiteX15" fmla="*/ 17922 w 21600"/>
              <a:gd name="connsiteY15" fmla="*/ 9309 h 21600"/>
              <a:gd name="connsiteX16" fmla="*/ 18958 w 21600"/>
              <a:gd name="connsiteY16" fmla="*/ 5513 h 21600"/>
              <a:gd name="connsiteX17" fmla="*/ 19269 w 21600"/>
              <a:gd name="connsiteY17" fmla="*/ 6959 h 21600"/>
              <a:gd name="connsiteX18" fmla="*/ 20357 w 21600"/>
              <a:gd name="connsiteY18" fmla="*/ 2259 h 21600"/>
              <a:gd name="connsiteX19" fmla="*/ 20771 w 21600"/>
              <a:gd name="connsiteY19" fmla="*/ 3344 h 21600"/>
              <a:gd name="connsiteX20" fmla="*/ 21600 w 21600"/>
              <a:gd name="connsiteY20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5439 w 21600"/>
              <a:gd name="connsiteY6" fmla="*/ 18798 h 21600"/>
              <a:gd name="connsiteX7" fmla="*/ 7355 w 21600"/>
              <a:gd name="connsiteY7" fmla="*/ 11116 h 21600"/>
              <a:gd name="connsiteX8" fmla="*/ 8391 w 21600"/>
              <a:gd name="connsiteY8" fmla="*/ 15364 h 21600"/>
              <a:gd name="connsiteX9" fmla="*/ 11551 w 21600"/>
              <a:gd name="connsiteY9" fmla="*/ 4338 h 21600"/>
              <a:gd name="connsiteX10" fmla="*/ 12535 w 21600"/>
              <a:gd name="connsiteY10" fmla="*/ 7321 h 21600"/>
              <a:gd name="connsiteX11" fmla="*/ 14452 w 21600"/>
              <a:gd name="connsiteY11" fmla="*/ 1717 h 21600"/>
              <a:gd name="connsiteX12" fmla="*/ 15695 w 21600"/>
              <a:gd name="connsiteY12" fmla="*/ 7863 h 21600"/>
              <a:gd name="connsiteX13" fmla="*/ 16886 w 21600"/>
              <a:gd name="connsiteY13" fmla="*/ 3796 h 21600"/>
              <a:gd name="connsiteX14" fmla="*/ 17922 w 21600"/>
              <a:gd name="connsiteY14" fmla="*/ 9309 h 21600"/>
              <a:gd name="connsiteX15" fmla="*/ 18958 w 21600"/>
              <a:gd name="connsiteY15" fmla="*/ 5513 h 21600"/>
              <a:gd name="connsiteX16" fmla="*/ 19269 w 21600"/>
              <a:gd name="connsiteY16" fmla="*/ 6959 h 21600"/>
              <a:gd name="connsiteX17" fmla="*/ 20357 w 21600"/>
              <a:gd name="connsiteY17" fmla="*/ 2259 h 21600"/>
              <a:gd name="connsiteX18" fmla="*/ 20771 w 21600"/>
              <a:gd name="connsiteY18" fmla="*/ 3344 h 21600"/>
              <a:gd name="connsiteX19" fmla="*/ 21600 w 21600"/>
              <a:gd name="connsiteY19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5439 w 21600"/>
              <a:gd name="connsiteY6" fmla="*/ 18798 h 21600"/>
              <a:gd name="connsiteX7" fmla="*/ 7355 w 21600"/>
              <a:gd name="connsiteY7" fmla="*/ 11116 h 21600"/>
              <a:gd name="connsiteX8" fmla="*/ 8391 w 21600"/>
              <a:gd name="connsiteY8" fmla="*/ 15364 h 21600"/>
              <a:gd name="connsiteX9" fmla="*/ 11551 w 21600"/>
              <a:gd name="connsiteY9" fmla="*/ 4338 h 21600"/>
              <a:gd name="connsiteX10" fmla="*/ 12535 w 21600"/>
              <a:gd name="connsiteY10" fmla="*/ 7321 h 21600"/>
              <a:gd name="connsiteX11" fmla="*/ 14452 w 21600"/>
              <a:gd name="connsiteY11" fmla="*/ 1717 h 21600"/>
              <a:gd name="connsiteX12" fmla="*/ 15695 w 21600"/>
              <a:gd name="connsiteY12" fmla="*/ 7863 h 21600"/>
              <a:gd name="connsiteX13" fmla="*/ 16886 w 21600"/>
              <a:gd name="connsiteY13" fmla="*/ 3796 h 21600"/>
              <a:gd name="connsiteX14" fmla="*/ 17922 w 21600"/>
              <a:gd name="connsiteY14" fmla="*/ 9309 h 21600"/>
              <a:gd name="connsiteX15" fmla="*/ 18958 w 21600"/>
              <a:gd name="connsiteY15" fmla="*/ 5513 h 21600"/>
              <a:gd name="connsiteX16" fmla="*/ 19269 w 21600"/>
              <a:gd name="connsiteY16" fmla="*/ 6959 h 21600"/>
              <a:gd name="connsiteX17" fmla="*/ 20357 w 21600"/>
              <a:gd name="connsiteY17" fmla="*/ 2259 h 21600"/>
              <a:gd name="connsiteX18" fmla="*/ 20771 w 21600"/>
              <a:gd name="connsiteY18" fmla="*/ 3344 h 21600"/>
              <a:gd name="connsiteX19" fmla="*/ 21600 w 21600"/>
              <a:gd name="connsiteY19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7355 w 21600"/>
              <a:gd name="connsiteY6" fmla="*/ 11116 h 21600"/>
              <a:gd name="connsiteX7" fmla="*/ 8391 w 21600"/>
              <a:gd name="connsiteY7" fmla="*/ 15364 h 21600"/>
              <a:gd name="connsiteX8" fmla="*/ 11551 w 21600"/>
              <a:gd name="connsiteY8" fmla="*/ 4338 h 21600"/>
              <a:gd name="connsiteX9" fmla="*/ 12535 w 21600"/>
              <a:gd name="connsiteY9" fmla="*/ 7321 h 21600"/>
              <a:gd name="connsiteX10" fmla="*/ 14452 w 21600"/>
              <a:gd name="connsiteY10" fmla="*/ 1717 h 21600"/>
              <a:gd name="connsiteX11" fmla="*/ 15695 w 21600"/>
              <a:gd name="connsiteY11" fmla="*/ 7863 h 21600"/>
              <a:gd name="connsiteX12" fmla="*/ 16886 w 21600"/>
              <a:gd name="connsiteY12" fmla="*/ 3796 h 21600"/>
              <a:gd name="connsiteX13" fmla="*/ 17922 w 21600"/>
              <a:gd name="connsiteY13" fmla="*/ 9309 h 21600"/>
              <a:gd name="connsiteX14" fmla="*/ 18958 w 21600"/>
              <a:gd name="connsiteY14" fmla="*/ 5513 h 21600"/>
              <a:gd name="connsiteX15" fmla="*/ 19269 w 21600"/>
              <a:gd name="connsiteY15" fmla="*/ 6959 h 21600"/>
              <a:gd name="connsiteX16" fmla="*/ 20357 w 21600"/>
              <a:gd name="connsiteY16" fmla="*/ 2259 h 21600"/>
              <a:gd name="connsiteX17" fmla="*/ 20771 w 21600"/>
              <a:gd name="connsiteY17" fmla="*/ 3344 h 21600"/>
              <a:gd name="connsiteX18" fmla="*/ 21600 w 21600"/>
              <a:gd name="connsiteY18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8391 w 21600"/>
              <a:gd name="connsiteY6" fmla="*/ 15364 h 21600"/>
              <a:gd name="connsiteX7" fmla="*/ 11551 w 21600"/>
              <a:gd name="connsiteY7" fmla="*/ 4338 h 21600"/>
              <a:gd name="connsiteX8" fmla="*/ 12535 w 21600"/>
              <a:gd name="connsiteY8" fmla="*/ 7321 h 21600"/>
              <a:gd name="connsiteX9" fmla="*/ 14452 w 21600"/>
              <a:gd name="connsiteY9" fmla="*/ 1717 h 21600"/>
              <a:gd name="connsiteX10" fmla="*/ 15695 w 21600"/>
              <a:gd name="connsiteY10" fmla="*/ 7863 h 21600"/>
              <a:gd name="connsiteX11" fmla="*/ 16886 w 21600"/>
              <a:gd name="connsiteY11" fmla="*/ 3796 h 21600"/>
              <a:gd name="connsiteX12" fmla="*/ 17922 w 21600"/>
              <a:gd name="connsiteY12" fmla="*/ 9309 h 21600"/>
              <a:gd name="connsiteX13" fmla="*/ 18958 w 21600"/>
              <a:gd name="connsiteY13" fmla="*/ 5513 h 21600"/>
              <a:gd name="connsiteX14" fmla="*/ 19269 w 21600"/>
              <a:gd name="connsiteY14" fmla="*/ 6959 h 21600"/>
              <a:gd name="connsiteX15" fmla="*/ 20357 w 21600"/>
              <a:gd name="connsiteY15" fmla="*/ 2259 h 21600"/>
              <a:gd name="connsiteX16" fmla="*/ 20771 w 21600"/>
              <a:gd name="connsiteY16" fmla="*/ 3344 h 21600"/>
              <a:gd name="connsiteX17" fmla="*/ 21600 w 21600"/>
              <a:gd name="connsiteY17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1551 w 21600"/>
              <a:gd name="connsiteY6" fmla="*/ 4338 h 21600"/>
              <a:gd name="connsiteX7" fmla="*/ 12535 w 21600"/>
              <a:gd name="connsiteY7" fmla="*/ 7321 h 21600"/>
              <a:gd name="connsiteX8" fmla="*/ 14452 w 21600"/>
              <a:gd name="connsiteY8" fmla="*/ 1717 h 21600"/>
              <a:gd name="connsiteX9" fmla="*/ 15695 w 21600"/>
              <a:gd name="connsiteY9" fmla="*/ 7863 h 21600"/>
              <a:gd name="connsiteX10" fmla="*/ 16886 w 21600"/>
              <a:gd name="connsiteY10" fmla="*/ 3796 h 21600"/>
              <a:gd name="connsiteX11" fmla="*/ 17922 w 21600"/>
              <a:gd name="connsiteY11" fmla="*/ 9309 h 21600"/>
              <a:gd name="connsiteX12" fmla="*/ 18958 w 21600"/>
              <a:gd name="connsiteY12" fmla="*/ 5513 h 21600"/>
              <a:gd name="connsiteX13" fmla="*/ 19269 w 21600"/>
              <a:gd name="connsiteY13" fmla="*/ 6959 h 21600"/>
              <a:gd name="connsiteX14" fmla="*/ 20357 w 21600"/>
              <a:gd name="connsiteY14" fmla="*/ 2259 h 21600"/>
              <a:gd name="connsiteX15" fmla="*/ 20771 w 21600"/>
              <a:gd name="connsiteY15" fmla="*/ 3344 h 21600"/>
              <a:gd name="connsiteX16" fmla="*/ 21600 w 21600"/>
              <a:gd name="connsiteY16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2535 w 21600"/>
              <a:gd name="connsiteY6" fmla="*/ 7321 h 21600"/>
              <a:gd name="connsiteX7" fmla="*/ 14452 w 21600"/>
              <a:gd name="connsiteY7" fmla="*/ 1717 h 21600"/>
              <a:gd name="connsiteX8" fmla="*/ 15695 w 21600"/>
              <a:gd name="connsiteY8" fmla="*/ 7863 h 21600"/>
              <a:gd name="connsiteX9" fmla="*/ 16886 w 21600"/>
              <a:gd name="connsiteY9" fmla="*/ 3796 h 21600"/>
              <a:gd name="connsiteX10" fmla="*/ 17922 w 21600"/>
              <a:gd name="connsiteY10" fmla="*/ 9309 h 21600"/>
              <a:gd name="connsiteX11" fmla="*/ 18958 w 21600"/>
              <a:gd name="connsiteY11" fmla="*/ 5513 h 21600"/>
              <a:gd name="connsiteX12" fmla="*/ 19269 w 21600"/>
              <a:gd name="connsiteY12" fmla="*/ 6959 h 21600"/>
              <a:gd name="connsiteX13" fmla="*/ 20357 w 21600"/>
              <a:gd name="connsiteY13" fmla="*/ 2259 h 21600"/>
              <a:gd name="connsiteX14" fmla="*/ 20771 w 21600"/>
              <a:gd name="connsiteY14" fmla="*/ 3344 h 21600"/>
              <a:gd name="connsiteX15" fmla="*/ 21600 w 21600"/>
              <a:gd name="connsiteY15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4452 w 21600"/>
              <a:gd name="connsiteY6" fmla="*/ 1717 h 21600"/>
              <a:gd name="connsiteX7" fmla="*/ 15695 w 21600"/>
              <a:gd name="connsiteY7" fmla="*/ 7863 h 21600"/>
              <a:gd name="connsiteX8" fmla="*/ 16886 w 21600"/>
              <a:gd name="connsiteY8" fmla="*/ 3796 h 21600"/>
              <a:gd name="connsiteX9" fmla="*/ 17922 w 21600"/>
              <a:gd name="connsiteY9" fmla="*/ 9309 h 21600"/>
              <a:gd name="connsiteX10" fmla="*/ 18958 w 21600"/>
              <a:gd name="connsiteY10" fmla="*/ 5513 h 21600"/>
              <a:gd name="connsiteX11" fmla="*/ 19269 w 21600"/>
              <a:gd name="connsiteY11" fmla="*/ 6959 h 21600"/>
              <a:gd name="connsiteX12" fmla="*/ 20357 w 21600"/>
              <a:gd name="connsiteY12" fmla="*/ 2259 h 21600"/>
              <a:gd name="connsiteX13" fmla="*/ 20771 w 21600"/>
              <a:gd name="connsiteY13" fmla="*/ 3344 h 21600"/>
              <a:gd name="connsiteX14" fmla="*/ 21600 w 21600"/>
              <a:gd name="connsiteY14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5695 w 21600"/>
              <a:gd name="connsiteY6" fmla="*/ 7863 h 21600"/>
              <a:gd name="connsiteX7" fmla="*/ 16886 w 21600"/>
              <a:gd name="connsiteY7" fmla="*/ 3796 h 21600"/>
              <a:gd name="connsiteX8" fmla="*/ 17922 w 21600"/>
              <a:gd name="connsiteY8" fmla="*/ 9309 h 21600"/>
              <a:gd name="connsiteX9" fmla="*/ 18958 w 21600"/>
              <a:gd name="connsiteY9" fmla="*/ 5513 h 21600"/>
              <a:gd name="connsiteX10" fmla="*/ 19269 w 21600"/>
              <a:gd name="connsiteY10" fmla="*/ 6959 h 21600"/>
              <a:gd name="connsiteX11" fmla="*/ 20357 w 21600"/>
              <a:gd name="connsiteY11" fmla="*/ 2259 h 21600"/>
              <a:gd name="connsiteX12" fmla="*/ 20771 w 21600"/>
              <a:gd name="connsiteY12" fmla="*/ 3344 h 21600"/>
              <a:gd name="connsiteX13" fmla="*/ 21600 w 21600"/>
              <a:gd name="connsiteY13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5695 w 21600"/>
              <a:gd name="connsiteY6" fmla="*/ 7863 h 21600"/>
              <a:gd name="connsiteX7" fmla="*/ 17922 w 21600"/>
              <a:gd name="connsiteY7" fmla="*/ 9309 h 21600"/>
              <a:gd name="connsiteX8" fmla="*/ 18958 w 21600"/>
              <a:gd name="connsiteY8" fmla="*/ 5513 h 21600"/>
              <a:gd name="connsiteX9" fmla="*/ 19269 w 21600"/>
              <a:gd name="connsiteY9" fmla="*/ 6959 h 21600"/>
              <a:gd name="connsiteX10" fmla="*/ 20357 w 21600"/>
              <a:gd name="connsiteY10" fmla="*/ 2259 h 21600"/>
              <a:gd name="connsiteX11" fmla="*/ 20771 w 21600"/>
              <a:gd name="connsiteY11" fmla="*/ 3344 h 21600"/>
              <a:gd name="connsiteX12" fmla="*/ 21600 w 21600"/>
              <a:gd name="connsiteY12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18958 w 21600"/>
              <a:gd name="connsiteY7" fmla="*/ 5513 h 21600"/>
              <a:gd name="connsiteX8" fmla="*/ 19269 w 21600"/>
              <a:gd name="connsiteY8" fmla="*/ 6959 h 21600"/>
              <a:gd name="connsiteX9" fmla="*/ 20357 w 21600"/>
              <a:gd name="connsiteY9" fmla="*/ 2259 h 21600"/>
              <a:gd name="connsiteX10" fmla="*/ 20771 w 21600"/>
              <a:gd name="connsiteY10" fmla="*/ 3344 h 21600"/>
              <a:gd name="connsiteX11" fmla="*/ 21600 w 21600"/>
              <a:gd name="connsiteY11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19269 w 21600"/>
              <a:gd name="connsiteY7" fmla="*/ 6959 h 21600"/>
              <a:gd name="connsiteX8" fmla="*/ 20357 w 21600"/>
              <a:gd name="connsiteY8" fmla="*/ 2259 h 21600"/>
              <a:gd name="connsiteX9" fmla="*/ 20771 w 21600"/>
              <a:gd name="connsiteY9" fmla="*/ 3344 h 21600"/>
              <a:gd name="connsiteX10" fmla="*/ 21600 w 21600"/>
              <a:gd name="connsiteY10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20357 w 21600"/>
              <a:gd name="connsiteY7" fmla="*/ 2259 h 21600"/>
              <a:gd name="connsiteX8" fmla="*/ 20771 w 21600"/>
              <a:gd name="connsiteY8" fmla="*/ 3344 h 21600"/>
              <a:gd name="connsiteX9" fmla="*/ 21600 w 21600"/>
              <a:gd name="connsiteY9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20771 w 21600"/>
              <a:gd name="connsiteY7" fmla="*/ 3344 h 21600"/>
              <a:gd name="connsiteX8" fmla="*/ 21600 w 21600"/>
              <a:gd name="connsiteY8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21600 w 21600"/>
              <a:gd name="connsiteY7" fmla="*/ 0 h 21600"/>
              <a:gd name="connsiteX0" fmla="*/ 0 w 17922"/>
              <a:gd name="connsiteY0" fmla="*/ 12291 h 12291"/>
              <a:gd name="connsiteX1" fmla="*/ 725 w 17922"/>
              <a:gd name="connsiteY1" fmla="*/ 8947 h 12291"/>
              <a:gd name="connsiteX2" fmla="*/ 1036 w 17922"/>
              <a:gd name="connsiteY2" fmla="*/ 10303 h 12291"/>
              <a:gd name="connsiteX3" fmla="*/ 1865 w 17922"/>
              <a:gd name="connsiteY3" fmla="*/ 6507 h 12291"/>
              <a:gd name="connsiteX4" fmla="*/ 2227 w 17922"/>
              <a:gd name="connsiteY4" fmla="*/ 7772 h 12291"/>
              <a:gd name="connsiteX5" fmla="*/ 3108 w 17922"/>
              <a:gd name="connsiteY5" fmla="*/ 4338 h 12291"/>
              <a:gd name="connsiteX6" fmla="*/ 17922 w 17922"/>
              <a:gd name="connsiteY6" fmla="*/ 0 h 12291"/>
              <a:gd name="connsiteX0" fmla="*/ 0 w 3108"/>
              <a:gd name="connsiteY0" fmla="*/ 7953 h 7953"/>
              <a:gd name="connsiteX1" fmla="*/ 725 w 3108"/>
              <a:gd name="connsiteY1" fmla="*/ 4609 h 7953"/>
              <a:gd name="connsiteX2" fmla="*/ 1036 w 3108"/>
              <a:gd name="connsiteY2" fmla="*/ 5965 h 7953"/>
              <a:gd name="connsiteX3" fmla="*/ 1865 w 3108"/>
              <a:gd name="connsiteY3" fmla="*/ 2169 h 7953"/>
              <a:gd name="connsiteX4" fmla="*/ 2227 w 3108"/>
              <a:gd name="connsiteY4" fmla="*/ 3434 h 7953"/>
              <a:gd name="connsiteX5" fmla="*/ 3108 w 3108"/>
              <a:gd name="connsiteY5" fmla="*/ 0 h 7953"/>
              <a:gd name="connsiteX0" fmla="*/ 0 w 10000"/>
              <a:gd name="connsiteY0" fmla="*/ 10000 h 10000"/>
              <a:gd name="connsiteX1" fmla="*/ 2174 w 10000"/>
              <a:gd name="connsiteY1" fmla="*/ 5271 h 10000"/>
              <a:gd name="connsiteX2" fmla="*/ 3333 w 10000"/>
              <a:gd name="connsiteY2" fmla="*/ 7500 h 10000"/>
              <a:gd name="connsiteX3" fmla="*/ 6001 w 10000"/>
              <a:gd name="connsiteY3" fmla="*/ 2727 h 10000"/>
              <a:gd name="connsiteX4" fmla="*/ 7165 w 10000"/>
              <a:gd name="connsiteY4" fmla="*/ 4318 h 10000"/>
              <a:gd name="connsiteX5" fmla="*/ 10000 w 10000"/>
              <a:gd name="connsiteY5" fmla="*/ 0 h 10000"/>
              <a:gd name="connsiteX0" fmla="*/ 0 w 10000"/>
              <a:gd name="connsiteY0" fmla="*/ 10000 h 10000"/>
              <a:gd name="connsiteX1" fmla="*/ 2174 w 10000"/>
              <a:gd name="connsiteY1" fmla="*/ 5271 h 10000"/>
              <a:gd name="connsiteX2" fmla="*/ 3043 w 10000"/>
              <a:gd name="connsiteY2" fmla="*/ 8322 h 10000"/>
              <a:gd name="connsiteX3" fmla="*/ 6001 w 10000"/>
              <a:gd name="connsiteY3" fmla="*/ 2727 h 10000"/>
              <a:gd name="connsiteX4" fmla="*/ 7165 w 10000"/>
              <a:gd name="connsiteY4" fmla="*/ 4318 h 10000"/>
              <a:gd name="connsiteX5" fmla="*/ 10000 w 10000"/>
              <a:gd name="connsiteY5" fmla="*/ 0 h 10000"/>
              <a:gd name="connsiteX0" fmla="*/ 0 w 10000"/>
              <a:gd name="connsiteY0" fmla="*/ 10000 h 10000"/>
              <a:gd name="connsiteX1" fmla="*/ 2174 w 10000"/>
              <a:gd name="connsiteY1" fmla="*/ 5271 h 10000"/>
              <a:gd name="connsiteX2" fmla="*/ 3043 w 10000"/>
              <a:gd name="connsiteY2" fmla="*/ 8322 h 10000"/>
              <a:gd name="connsiteX3" fmla="*/ 6522 w 10000"/>
              <a:gd name="connsiteY3" fmla="*/ 1387 h 10000"/>
              <a:gd name="connsiteX4" fmla="*/ 7165 w 10000"/>
              <a:gd name="connsiteY4" fmla="*/ 4318 h 10000"/>
              <a:gd name="connsiteX5" fmla="*/ 10000 w 10000"/>
              <a:gd name="connsiteY5" fmla="*/ 0 h 10000"/>
              <a:gd name="connsiteX0" fmla="*/ 0 w 10000"/>
              <a:gd name="connsiteY0" fmla="*/ 10000 h 10000"/>
              <a:gd name="connsiteX1" fmla="*/ 2174 w 10000"/>
              <a:gd name="connsiteY1" fmla="*/ 5271 h 10000"/>
              <a:gd name="connsiteX2" fmla="*/ 3043 w 10000"/>
              <a:gd name="connsiteY2" fmla="*/ 8322 h 10000"/>
              <a:gd name="connsiteX3" fmla="*/ 6522 w 10000"/>
              <a:gd name="connsiteY3" fmla="*/ 1387 h 10000"/>
              <a:gd name="connsiteX4" fmla="*/ 7826 w 10000"/>
              <a:gd name="connsiteY4" fmla="*/ 3329 h 10000"/>
              <a:gd name="connsiteX5" fmla="*/ 1000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174" y="5271"/>
                </a:lnTo>
                <a:lnTo>
                  <a:pt x="3043" y="8322"/>
                </a:lnTo>
                <a:lnTo>
                  <a:pt x="6522" y="1387"/>
                </a:lnTo>
                <a:lnTo>
                  <a:pt x="7826" y="3329"/>
                </a:lnTo>
                <a:lnTo>
                  <a:pt x="10000" y="0"/>
                </a:lnTo>
              </a:path>
            </a:pathLst>
          </a:custGeom>
          <a:noFill/>
          <a:ln w="50800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5001" y="609600"/>
            <a:ext cx="5239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/>
              <a:t>Fibonacci Retracements</a:t>
            </a:r>
          </a:p>
        </p:txBody>
      </p:sp>
    </p:spTree>
    <p:extLst>
      <p:ext uri="{BB962C8B-B14F-4D97-AF65-F5344CB8AC3E}">
        <p14:creationId xmlns:p14="http://schemas.microsoft.com/office/powerpoint/2010/main" val="124478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3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9" t="77334" r="5955"/>
          <a:stretch/>
        </p:blipFill>
        <p:spPr>
          <a:xfrm>
            <a:off x="5937544" y="4935844"/>
            <a:ext cx="5163572" cy="947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Fib To Trend Waves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Fib retracements study the on-going </a:t>
            </a:r>
            <a:r>
              <a:rPr lang="en-US" b="1" dirty="0"/>
              <a:t>trend </a:t>
            </a:r>
            <a:r>
              <a:rPr lang="en-US" dirty="0"/>
              <a:t>wave and provide an area that a future </a:t>
            </a:r>
            <a:r>
              <a:rPr lang="en-US" b="1" dirty="0"/>
              <a:t>corrective wave </a:t>
            </a:r>
            <a:r>
              <a:rPr lang="en-US" dirty="0"/>
              <a:t>could occupy. </a:t>
            </a:r>
          </a:p>
          <a:p>
            <a:r>
              <a:rPr lang="en-US" dirty="0"/>
              <a:t>Primary retracements </a:t>
            </a:r>
          </a:p>
          <a:p>
            <a:pPr lvl="1"/>
            <a:r>
              <a:rPr lang="en-US" dirty="0"/>
              <a:t>38%</a:t>
            </a:r>
          </a:p>
          <a:p>
            <a:pPr lvl="1"/>
            <a:r>
              <a:rPr lang="en-US" dirty="0"/>
              <a:t>50%</a:t>
            </a:r>
          </a:p>
          <a:p>
            <a:pPr lvl="1"/>
            <a:r>
              <a:rPr lang="en-US" dirty="0"/>
              <a:t>61.8%</a:t>
            </a:r>
          </a:p>
          <a:p>
            <a:pPr lvl="1"/>
            <a:r>
              <a:rPr lang="en-US" dirty="0"/>
              <a:t>78.6%</a:t>
            </a:r>
          </a:p>
          <a:p>
            <a:r>
              <a:rPr lang="en-US" dirty="0"/>
              <a:t>Minor retracements</a:t>
            </a:r>
          </a:p>
          <a:p>
            <a:pPr lvl="1"/>
            <a:r>
              <a:rPr lang="en-US" dirty="0"/>
              <a:t>23.6%</a:t>
            </a:r>
          </a:p>
          <a:p>
            <a:pPr lvl="1"/>
            <a:r>
              <a:rPr lang="en-US" dirty="0"/>
              <a:t>70.7%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8" b="10356"/>
          <a:stretch/>
        </p:blipFill>
        <p:spPr>
          <a:xfrm>
            <a:off x="5894147" y="1569136"/>
            <a:ext cx="5189169" cy="3488260"/>
          </a:xfrm>
        </p:spPr>
      </p:pic>
    </p:spTree>
    <p:extLst>
      <p:ext uri="{BB962C8B-B14F-4D97-AF65-F5344CB8AC3E}">
        <p14:creationId xmlns:p14="http://schemas.microsoft.com/office/powerpoint/2010/main" val="19114501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4" b="-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Fibonacci Tool #2 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Extensions</a:t>
            </a:r>
          </a:p>
        </p:txBody>
      </p:sp>
    </p:spTree>
    <p:extLst>
      <p:ext uri="{BB962C8B-B14F-4D97-AF65-F5344CB8AC3E}">
        <p14:creationId xmlns:p14="http://schemas.microsoft.com/office/powerpoint/2010/main" val="27087525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86600" y="1905001"/>
            <a:ext cx="29294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Ext. Ret. ratio’s are</a:t>
            </a:r>
          </a:p>
          <a:p>
            <a:r>
              <a:rPr lang="en-US" sz="2400" b="1" dirty="0"/>
              <a:t>used to analyze </a:t>
            </a:r>
            <a:r>
              <a:rPr lang="en-US" sz="2400" b="1" u="sng" dirty="0">
                <a:solidFill>
                  <a:schemeClr val="accent1"/>
                </a:solidFill>
              </a:rPr>
              <a:t>trend</a:t>
            </a:r>
          </a:p>
          <a:p>
            <a:r>
              <a:rPr lang="en-US" sz="2400" b="1" dirty="0"/>
              <a:t>waves</a:t>
            </a:r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2438400" y="1676401"/>
            <a:ext cx="4191000" cy="354414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725" y="18256"/>
                </a:lnTo>
                <a:lnTo>
                  <a:pt x="1036" y="19612"/>
                </a:lnTo>
                <a:lnTo>
                  <a:pt x="1865" y="15816"/>
                </a:lnTo>
                <a:lnTo>
                  <a:pt x="2227" y="17081"/>
                </a:lnTo>
                <a:lnTo>
                  <a:pt x="3108" y="13647"/>
                </a:lnTo>
                <a:lnTo>
                  <a:pt x="3781" y="17443"/>
                </a:lnTo>
                <a:lnTo>
                  <a:pt x="4558" y="15183"/>
                </a:lnTo>
                <a:lnTo>
                  <a:pt x="5439" y="18798"/>
                </a:lnTo>
                <a:lnTo>
                  <a:pt x="7355" y="11116"/>
                </a:lnTo>
                <a:lnTo>
                  <a:pt x="8391" y="15364"/>
                </a:lnTo>
                <a:lnTo>
                  <a:pt x="11551" y="4338"/>
                </a:lnTo>
                <a:lnTo>
                  <a:pt x="12535" y="7321"/>
                </a:lnTo>
                <a:lnTo>
                  <a:pt x="14452" y="1717"/>
                </a:lnTo>
                <a:lnTo>
                  <a:pt x="15695" y="7863"/>
                </a:lnTo>
                <a:lnTo>
                  <a:pt x="16886" y="3796"/>
                </a:lnTo>
                <a:lnTo>
                  <a:pt x="17922" y="9309"/>
                </a:lnTo>
                <a:lnTo>
                  <a:pt x="18958" y="5513"/>
                </a:lnTo>
                <a:lnTo>
                  <a:pt x="19269" y="6959"/>
                </a:lnTo>
                <a:lnTo>
                  <a:pt x="20357" y="2259"/>
                </a:lnTo>
                <a:lnTo>
                  <a:pt x="20771" y="3344"/>
                </a:lnTo>
                <a:lnTo>
                  <a:pt x="21600" y="0"/>
                </a:lnTo>
              </a:path>
            </a:pathLst>
          </a:custGeom>
          <a:noFill/>
          <a:ln w="508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5256486" y="2001520"/>
            <a:ext cx="650328" cy="1219200"/>
            <a:chOff x="7721600" y="3581400"/>
            <a:chExt cx="1219200" cy="1524000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7721600" y="3581400"/>
              <a:ext cx="444500" cy="1250434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rot="16200000" flipH="1">
              <a:off x="8178800" y="4343400"/>
              <a:ext cx="1143000" cy="381000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flipH="1">
              <a:off x="8166100" y="3962400"/>
              <a:ext cx="393700" cy="869434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11"/>
          <p:cNvGrpSpPr/>
          <p:nvPr/>
        </p:nvGrpSpPr>
        <p:grpSpPr>
          <a:xfrm>
            <a:off x="3016470" y="3870960"/>
            <a:ext cx="505812" cy="894082"/>
            <a:chOff x="7721600" y="3581400"/>
            <a:chExt cx="1422405" cy="1524004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7721600" y="3581400"/>
              <a:ext cx="444500" cy="1250434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8559800" y="3962402"/>
              <a:ext cx="584205" cy="1143002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H="1">
              <a:off x="8166100" y="3962400"/>
              <a:ext cx="393700" cy="869434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6" name="TextBox 35"/>
          <p:cNvSpPr txBox="1"/>
          <p:nvPr/>
        </p:nvSpPr>
        <p:spPr>
          <a:xfrm>
            <a:off x="7162800" y="3200401"/>
            <a:ext cx="26934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…. by measuring</a:t>
            </a:r>
          </a:p>
          <a:p>
            <a:r>
              <a:rPr lang="en-US" sz="2400" b="1" dirty="0"/>
              <a:t>previous </a:t>
            </a:r>
            <a:r>
              <a:rPr lang="en-US" sz="2400" b="1" u="sng" dirty="0">
                <a:solidFill>
                  <a:srgbClr val="FF0000"/>
                </a:solidFill>
              </a:rPr>
              <a:t>corrective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en-US" sz="2400" b="1" dirty="0"/>
              <a:t>waves.</a:t>
            </a:r>
          </a:p>
        </p:txBody>
      </p:sp>
      <p:sp>
        <p:nvSpPr>
          <p:cNvPr id="37" name="AutoShape 5"/>
          <p:cNvSpPr>
            <a:spLocks/>
          </p:cNvSpPr>
          <p:nvPr/>
        </p:nvSpPr>
        <p:spPr bwMode="auto">
          <a:xfrm>
            <a:off x="2438400" y="3962400"/>
            <a:ext cx="609600" cy="1222892"/>
          </a:xfrm>
          <a:custGeom>
            <a:avLst/>
            <a:gdLst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4558 w 21600"/>
              <a:gd name="connsiteY6" fmla="*/ 15183 h 21600"/>
              <a:gd name="connsiteX7" fmla="*/ 5439 w 21600"/>
              <a:gd name="connsiteY7" fmla="*/ 18798 h 21600"/>
              <a:gd name="connsiteX8" fmla="*/ 7355 w 21600"/>
              <a:gd name="connsiteY8" fmla="*/ 11116 h 21600"/>
              <a:gd name="connsiteX9" fmla="*/ 8391 w 21600"/>
              <a:gd name="connsiteY9" fmla="*/ 15364 h 21600"/>
              <a:gd name="connsiteX10" fmla="*/ 11551 w 21600"/>
              <a:gd name="connsiteY10" fmla="*/ 4338 h 21600"/>
              <a:gd name="connsiteX11" fmla="*/ 12535 w 21600"/>
              <a:gd name="connsiteY11" fmla="*/ 7321 h 21600"/>
              <a:gd name="connsiteX12" fmla="*/ 14452 w 21600"/>
              <a:gd name="connsiteY12" fmla="*/ 1717 h 21600"/>
              <a:gd name="connsiteX13" fmla="*/ 15695 w 21600"/>
              <a:gd name="connsiteY13" fmla="*/ 7863 h 21600"/>
              <a:gd name="connsiteX14" fmla="*/ 16886 w 21600"/>
              <a:gd name="connsiteY14" fmla="*/ 3796 h 21600"/>
              <a:gd name="connsiteX15" fmla="*/ 17922 w 21600"/>
              <a:gd name="connsiteY15" fmla="*/ 9309 h 21600"/>
              <a:gd name="connsiteX16" fmla="*/ 18958 w 21600"/>
              <a:gd name="connsiteY16" fmla="*/ 5513 h 21600"/>
              <a:gd name="connsiteX17" fmla="*/ 19269 w 21600"/>
              <a:gd name="connsiteY17" fmla="*/ 6959 h 21600"/>
              <a:gd name="connsiteX18" fmla="*/ 20357 w 21600"/>
              <a:gd name="connsiteY18" fmla="*/ 2259 h 21600"/>
              <a:gd name="connsiteX19" fmla="*/ 20771 w 21600"/>
              <a:gd name="connsiteY19" fmla="*/ 3344 h 21600"/>
              <a:gd name="connsiteX20" fmla="*/ 21600 w 21600"/>
              <a:gd name="connsiteY20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5439 w 21600"/>
              <a:gd name="connsiteY6" fmla="*/ 18798 h 21600"/>
              <a:gd name="connsiteX7" fmla="*/ 7355 w 21600"/>
              <a:gd name="connsiteY7" fmla="*/ 11116 h 21600"/>
              <a:gd name="connsiteX8" fmla="*/ 8391 w 21600"/>
              <a:gd name="connsiteY8" fmla="*/ 15364 h 21600"/>
              <a:gd name="connsiteX9" fmla="*/ 11551 w 21600"/>
              <a:gd name="connsiteY9" fmla="*/ 4338 h 21600"/>
              <a:gd name="connsiteX10" fmla="*/ 12535 w 21600"/>
              <a:gd name="connsiteY10" fmla="*/ 7321 h 21600"/>
              <a:gd name="connsiteX11" fmla="*/ 14452 w 21600"/>
              <a:gd name="connsiteY11" fmla="*/ 1717 h 21600"/>
              <a:gd name="connsiteX12" fmla="*/ 15695 w 21600"/>
              <a:gd name="connsiteY12" fmla="*/ 7863 h 21600"/>
              <a:gd name="connsiteX13" fmla="*/ 16886 w 21600"/>
              <a:gd name="connsiteY13" fmla="*/ 3796 h 21600"/>
              <a:gd name="connsiteX14" fmla="*/ 17922 w 21600"/>
              <a:gd name="connsiteY14" fmla="*/ 9309 h 21600"/>
              <a:gd name="connsiteX15" fmla="*/ 18958 w 21600"/>
              <a:gd name="connsiteY15" fmla="*/ 5513 h 21600"/>
              <a:gd name="connsiteX16" fmla="*/ 19269 w 21600"/>
              <a:gd name="connsiteY16" fmla="*/ 6959 h 21600"/>
              <a:gd name="connsiteX17" fmla="*/ 20357 w 21600"/>
              <a:gd name="connsiteY17" fmla="*/ 2259 h 21600"/>
              <a:gd name="connsiteX18" fmla="*/ 20771 w 21600"/>
              <a:gd name="connsiteY18" fmla="*/ 3344 h 21600"/>
              <a:gd name="connsiteX19" fmla="*/ 21600 w 21600"/>
              <a:gd name="connsiteY19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5439 w 21600"/>
              <a:gd name="connsiteY6" fmla="*/ 18798 h 21600"/>
              <a:gd name="connsiteX7" fmla="*/ 7355 w 21600"/>
              <a:gd name="connsiteY7" fmla="*/ 11116 h 21600"/>
              <a:gd name="connsiteX8" fmla="*/ 8391 w 21600"/>
              <a:gd name="connsiteY8" fmla="*/ 15364 h 21600"/>
              <a:gd name="connsiteX9" fmla="*/ 11551 w 21600"/>
              <a:gd name="connsiteY9" fmla="*/ 4338 h 21600"/>
              <a:gd name="connsiteX10" fmla="*/ 12535 w 21600"/>
              <a:gd name="connsiteY10" fmla="*/ 7321 h 21600"/>
              <a:gd name="connsiteX11" fmla="*/ 14452 w 21600"/>
              <a:gd name="connsiteY11" fmla="*/ 1717 h 21600"/>
              <a:gd name="connsiteX12" fmla="*/ 15695 w 21600"/>
              <a:gd name="connsiteY12" fmla="*/ 7863 h 21600"/>
              <a:gd name="connsiteX13" fmla="*/ 16886 w 21600"/>
              <a:gd name="connsiteY13" fmla="*/ 3796 h 21600"/>
              <a:gd name="connsiteX14" fmla="*/ 17922 w 21600"/>
              <a:gd name="connsiteY14" fmla="*/ 9309 h 21600"/>
              <a:gd name="connsiteX15" fmla="*/ 18958 w 21600"/>
              <a:gd name="connsiteY15" fmla="*/ 5513 h 21600"/>
              <a:gd name="connsiteX16" fmla="*/ 19269 w 21600"/>
              <a:gd name="connsiteY16" fmla="*/ 6959 h 21600"/>
              <a:gd name="connsiteX17" fmla="*/ 20357 w 21600"/>
              <a:gd name="connsiteY17" fmla="*/ 2259 h 21600"/>
              <a:gd name="connsiteX18" fmla="*/ 20771 w 21600"/>
              <a:gd name="connsiteY18" fmla="*/ 3344 h 21600"/>
              <a:gd name="connsiteX19" fmla="*/ 21600 w 21600"/>
              <a:gd name="connsiteY19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7355 w 21600"/>
              <a:gd name="connsiteY6" fmla="*/ 11116 h 21600"/>
              <a:gd name="connsiteX7" fmla="*/ 8391 w 21600"/>
              <a:gd name="connsiteY7" fmla="*/ 15364 h 21600"/>
              <a:gd name="connsiteX8" fmla="*/ 11551 w 21600"/>
              <a:gd name="connsiteY8" fmla="*/ 4338 h 21600"/>
              <a:gd name="connsiteX9" fmla="*/ 12535 w 21600"/>
              <a:gd name="connsiteY9" fmla="*/ 7321 h 21600"/>
              <a:gd name="connsiteX10" fmla="*/ 14452 w 21600"/>
              <a:gd name="connsiteY10" fmla="*/ 1717 h 21600"/>
              <a:gd name="connsiteX11" fmla="*/ 15695 w 21600"/>
              <a:gd name="connsiteY11" fmla="*/ 7863 h 21600"/>
              <a:gd name="connsiteX12" fmla="*/ 16886 w 21600"/>
              <a:gd name="connsiteY12" fmla="*/ 3796 h 21600"/>
              <a:gd name="connsiteX13" fmla="*/ 17922 w 21600"/>
              <a:gd name="connsiteY13" fmla="*/ 9309 h 21600"/>
              <a:gd name="connsiteX14" fmla="*/ 18958 w 21600"/>
              <a:gd name="connsiteY14" fmla="*/ 5513 h 21600"/>
              <a:gd name="connsiteX15" fmla="*/ 19269 w 21600"/>
              <a:gd name="connsiteY15" fmla="*/ 6959 h 21600"/>
              <a:gd name="connsiteX16" fmla="*/ 20357 w 21600"/>
              <a:gd name="connsiteY16" fmla="*/ 2259 h 21600"/>
              <a:gd name="connsiteX17" fmla="*/ 20771 w 21600"/>
              <a:gd name="connsiteY17" fmla="*/ 3344 h 21600"/>
              <a:gd name="connsiteX18" fmla="*/ 21600 w 21600"/>
              <a:gd name="connsiteY18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8391 w 21600"/>
              <a:gd name="connsiteY6" fmla="*/ 15364 h 21600"/>
              <a:gd name="connsiteX7" fmla="*/ 11551 w 21600"/>
              <a:gd name="connsiteY7" fmla="*/ 4338 h 21600"/>
              <a:gd name="connsiteX8" fmla="*/ 12535 w 21600"/>
              <a:gd name="connsiteY8" fmla="*/ 7321 h 21600"/>
              <a:gd name="connsiteX9" fmla="*/ 14452 w 21600"/>
              <a:gd name="connsiteY9" fmla="*/ 1717 h 21600"/>
              <a:gd name="connsiteX10" fmla="*/ 15695 w 21600"/>
              <a:gd name="connsiteY10" fmla="*/ 7863 h 21600"/>
              <a:gd name="connsiteX11" fmla="*/ 16886 w 21600"/>
              <a:gd name="connsiteY11" fmla="*/ 3796 h 21600"/>
              <a:gd name="connsiteX12" fmla="*/ 17922 w 21600"/>
              <a:gd name="connsiteY12" fmla="*/ 9309 h 21600"/>
              <a:gd name="connsiteX13" fmla="*/ 18958 w 21600"/>
              <a:gd name="connsiteY13" fmla="*/ 5513 h 21600"/>
              <a:gd name="connsiteX14" fmla="*/ 19269 w 21600"/>
              <a:gd name="connsiteY14" fmla="*/ 6959 h 21600"/>
              <a:gd name="connsiteX15" fmla="*/ 20357 w 21600"/>
              <a:gd name="connsiteY15" fmla="*/ 2259 h 21600"/>
              <a:gd name="connsiteX16" fmla="*/ 20771 w 21600"/>
              <a:gd name="connsiteY16" fmla="*/ 3344 h 21600"/>
              <a:gd name="connsiteX17" fmla="*/ 21600 w 21600"/>
              <a:gd name="connsiteY17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1551 w 21600"/>
              <a:gd name="connsiteY6" fmla="*/ 4338 h 21600"/>
              <a:gd name="connsiteX7" fmla="*/ 12535 w 21600"/>
              <a:gd name="connsiteY7" fmla="*/ 7321 h 21600"/>
              <a:gd name="connsiteX8" fmla="*/ 14452 w 21600"/>
              <a:gd name="connsiteY8" fmla="*/ 1717 h 21600"/>
              <a:gd name="connsiteX9" fmla="*/ 15695 w 21600"/>
              <a:gd name="connsiteY9" fmla="*/ 7863 h 21600"/>
              <a:gd name="connsiteX10" fmla="*/ 16886 w 21600"/>
              <a:gd name="connsiteY10" fmla="*/ 3796 h 21600"/>
              <a:gd name="connsiteX11" fmla="*/ 17922 w 21600"/>
              <a:gd name="connsiteY11" fmla="*/ 9309 h 21600"/>
              <a:gd name="connsiteX12" fmla="*/ 18958 w 21600"/>
              <a:gd name="connsiteY12" fmla="*/ 5513 h 21600"/>
              <a:gd name="connsiteX13" fmla="*/ 19269 w 21600"/>
              <a:gd name="connsiteY13" fmla="*/ 6959 h 21600"/>
              <a:gd name="connsiteX14" fmla="*/ 20357 w 21600"/>
              <a:gd name="connsiteY14" fmla="*/ 2259 h 21600"/>
              <a:gd name="connsiteX15" fmla="*/ 20771 w 21600"/>
              <a:gd name="connsiteY15" fmla="*/ 3344 h 21600"/>
              <a:gd name="connsiteX16" fmla="*/ 21600 w 21600"/>
              <a:gd name="connsiteY16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2535 w 21600"/>
              <a:gd name="connsiteY6" fmla="*/ 7321 h 21600"/>
              <a:gd name="connsiteX7" fmla="*/ 14452 w 21600"/>
              <a:gd name="connsiteY7" fmla="*/ 1717 h 21600"/>
              <a:gd name="connsiteX8" fmla="*/ 15695 w 21600"/>
              <a:gd name="connsiteY8" fmla="*/ 7863 h 21600"/>
              <a:gd name="connsiteX9" fmla="*/ 16886 w 21600"/>
              <a:gd name="connsiteY9" fmla="*/ 3796 h 21600"/>
              <a:gd name="connsiteX10" fmla="*/ 17922 w 21600"/>
              <a:gd name="connsiteY10" fmla="*/ 9309 h 21600"/>
              <a:gd name="connsiteX11" fmla="*/ 18958 w 21600"/>
              <a:gd name="connsiteY11" fmla="*/ 5513 h 21600"/>
              <a:gd name="connsiteX12" fmla="*/ 19269 w 21600"/>
              <a:gd name="connsiteY12" fmla="*/ 6959 h 21600"/>
              <a:gd name="connsiteX13" fmla="*/ 20357 w 21600"/>
              <a:gd name="connsiteY13" fmla="*/ 2259 h 21600"/>
              <a:gd name="connsiteX14" fmla="*/ 20771 w 21600"/>
              <a:gd name="connsiteY14" fmla="*/ 3344 h 21600"/>
              <a:gd name="connsiteX15" fmla="*/ 21600 w 21600"/>
              <a:gd name="connsiteY15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4452 w 21600"/>
              <a:gd name="connsiteY6" fmla="*/ 1717 h 21600"/>
              <a:gd name="connsiteX7" fmla="*/ 15695 w 21600"/>
              <a:gd name="connsiteY7" fmla="*/ 7863 h 21600"/>
              <a:gd name="connsiteX8" fmla="*/ 16886 w 21600"/>
              <a:gd name="connsiteY8" fmla="*/ 3796 h 21600"/>
              <a:gd name="connsiteX9" fmla="*/ 17922 w 21600"/>
              <a:gd name="connsiteY9" fmla="*/ 9309 h 21600"/>
              <a:gd name="connsiteX10" fmla="*/ 18958 w 21600"/>
              <a:gd name="connsiteY10" fmla="*/ 5513 h 21600"/>
              <a:gd name="connsiteX11" fmla="*/ 19269 w 21600"/>
              <a:gd name="connsiteY11" fmla="*/ 6959 h 21600"/>
              <a:gd name="connsiteX12" fmla="*/ 20357 w 21600"/>
              <a:gd name="connsiteY12" fmla="*/ 2259 h 21600"/>
              <a:gd name="connsiteX13" fmla="*/ 20771 w 21600"/>
              <a:gd name="connsiteY13" fmla="*/ 3344 h 21600"/>
              <a:gd name="connsiteX14" fmla="*/ 21600 w 21600"/>
              <a:gd name="connsiteY14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5695 w 21600"/>
              <a:gd name="connsiteY6" fmla="*/ 7863 h 21600"/>
              <a:gd name="connsiteX7" fmla="*/ 16886 w 21600"/>
              <a:gd name="connsiteY7" fmla="*/ 3796 h 21600"/>
              <a:gd name="connsiteX8" fmla="*/ 17922 w 21600"/>
              <a:gd name="connsiteY8" fmla="*/ 9309 h 21600"/>
              <a:gd name="connsiteX9" fmla="*/ 18958 w 21600"/>
              <a:gd name="connsiteY9" fmla="*/ 5513 h 21600"/>
              <a:gd name="connsiteX10" fmla="*/ 19269 w 21600"/>
              <a:gd name="connsiteY10" fmla="*/ 6959 h 21600"/>
              <a:gd name="connsiteX11" fmla="*/ 20357 w 21600"/>
              <a:gd name="connsiteY11" fmla="*/ 2259 h 21600"/>
              <a:gd name="connsiteX12" fmla="*/ 20771 w 21600"/>
              <a:gd name="connsiteY12" fmla="*/ 3344 h 21600"/>
              <a:gd name="connsiteX13" fmla="*/ 21600 w 21600"/>
              <a:gd name="connsiteY13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5695 w 21600"/>
              <a:gd name="connsiteY6" fmla="*/ 7863 h 21600"/>
              <a:gd name="connsiteX7" fmla="*/ 17922 w 21600"/>
              <a:gd name="connsiteY7" fmla="*/ 9309 h 21600"/>
              <a:gd name="connsiteX8" fmla="*/ 18958 w 21600"/>
              <a:gd name="connsiteY8" fmla="*/ 5513 h 21600"/>
              <a:gd name="connsiteX9" fmla="*/ 19269 w 21600"/>
              <a:gd name="connsiteY9" fmla="*/ 6959 h 21600"/>
              <a:gd name="connsiteX10" fmla="*/ 20357 w 21600"/>
              <a:gd name="connsiteY10" fmla="*/ 2259 h 21600"/>
              <a:gd name="connsiteX11" fmla="*/ 20771 w 21600"/>
              <a:gd name="connsiteY11" fmla="*/ 3344 h 21600"/>
              <a:gd name="connsiteX12" fmla="*/ 21600 w 21600"/>
              <a:gd name="connsiteY12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18958 w 21600"/>
              <a:gd name="connsiteY7" fmla="*/ 5513 h 21600"/>
              <a:gd name="connsiteX8" fmla="*/ 19269 w 21600"/>
              <a:gd name="connsiteY8" fmla="*/ 6959 h 21600"/>
              <a:gd name="connsiteX9" fmla="*/ 20357 w 21600"/>
              <a:gd name="connsiteY9" fmla="*/ 2259 h 21600"/>
              <a:gd name="connsiteX10" fmla="*/ 20771 w 21600"/>
              <a:gd name="connsiteY10" fmla="*/ 3344 h 21600"/>
              <a:gd name="connsiteX11" fmla="*/ 21600 w 21600"/>
              <a:gd name="connsiteY11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19269 w 21600"/>
              <a:gd name="connsiteY7" fmla="*/ 6959 h 21600"/>
              <a:gd name="connsiteX8" fmla="*/ 20357 w 21600"/>
              <a:gd name="connsiteY8" fmla="*/ 2259 h 21600"/>
              <a:gd name="connsiteX9" fmla="*/ 20771 w 21600"/>
              <a:gd name="connsiteY9" fmla="*/ 3344 h 21600"/>
              <a:gd name="connsiteX10" fmla="*/ 21600 w 21600"/>
              <a:gd name="connsiteY10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20357 w 21600"/>
              <a:gd name="connsiteY7" fmla="*/ 2259 h 21600"/>
              <a:gd name="connsiteX8" fmla="*/ 20771 w 21600"/>
              <a:gd name="connsiteY8" fmla="*/ 3344 h 21600"/>
              <a:gd name="connsiteX9" fmla="*/ 21600 w 21600"/>
              <a:gd name="connsiteY9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20771 w 21600"/>
              <a:gd name="connsiteY7" fmla="*/ 3344 h 21600"/>
              <a:gd name="connsiteX8" fmla="*/ 21600 w 21600"/>
              <a:gd name="connsiteY8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21600 w 21600"/>
              <a:gd name="connsiteY7" fmla="*/ 0 h 21600"/>
              <a:gd name="connsiteX0" fmla="*/ 0 w 17922"/>
              <a:gd name="connsiteY0" fmla="*/ 12291 h 12291"/>
              <a:gd name="connsiteX1" fmla="*/ 725 w 17922"/>
              <a:gd name="connsiteY1" fmla="*/ 8947 h 12291"/>
              <a:gd name="connsiteX2" fmla="*/ 1036 w 17922"/>
              <a:gd name="connsiteY2" fmla="*/ 10303 h 12291"/>
              <a:gd name="connsiteX3" fmla="*/ 1865 w 17922"/>
              <a:gd name="connsiteY3" fmla="*/ 6507 h 12291"/>
              <a:gd name="connsiteX4" fmla="*/ 2227 w 17922"/>
              <a:gd name="connsiteY4" fmla="*/ 7772 h 12291"/>
              <a:gd name="connsiteX5" fmla="*/ 3108 w 17922"/>
              <a:gd name="connsiteY5" fmla="*/ 4338 h 12291"/>
              <a:gd name="connsiteX6" fmla="*/ 17922 w 17922"/>
              <a:gd name="connsiteY6" fmla="*/ 0 h 12291"/>
              <a:gd name="connsiteX0" fmla="*/ 0 w 3108"/>
              <a:gd name="connsiteY0" fmla="*/ 7953 h 7953"/>
              <a:gd name="connsiteX1" fmla="*/ 725 w 3108"/>
              <a:gd name="connsiteY1" fmla="*/ 4609 h 7953"/>
              <a:gd name="connsiteX2" fmla="*/ 1036 w 3108"/>
              <a:gd name="connsiteY2" fmla="*/ 5965 h 7953"/>
              <a:gd name="connsiteX3" fmla="*/ 1865 w 3108"/>
              <a:gd name="connsiteY3" fmla="*/ 2169 h 7953"/>
              <a:gd name="connsiteX4" fmla="*/ 2227 w 3108"/>
              <a:gd name="connsiteY4" fmla="*/ 3434 h 7953"/>
              <a:gd name="connsiteX5" fmla="*/ 3108 w 3108"/>
              <a:gd name="connsiteY5" fmla="*/ 0 h 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8" h="7953">
                <a:moveTo>
                  <a:pt x="0" y="7953"/>
                </a:moveTo>
                <a:lnTo>
                  <a:pt x="725" y="4609"/>
                </a:lnTo>
                <a:cubicBezTo>
                  <a:pt x="829" y="5061"/>
                  <a:pt x="932" y="5513"/>
                  <a:pt x="1036" y="5965"/>
                </a:cubicBezTo>
                <a:lnTo>
                  <a:pt x="1865" y="2169"/>
                </a:lnTo>
                <a:lnTo>
                  <a:pt x="2227" y="3434"/>
                </a:lnTo>
                <a:lnTo>
                  <a:pt x="3108" y="0"/>
                </a:lnTo>
              </a:path>
            </a:pathLst>
          </a:custGeom>
          <a:noFill/>
          <a:ln w="50800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38" name="AutoShape 5"/>
          <p:cNvSpPr>
            <a:spLocks/>
          </p:cNvSpPr>
          <p:nvPr/>
        </p:nvSpPr>
        <p:spPr bwMode="auto">
          <a:xfrm>
            <a:off x="3505200" y="1981200"/>
            <a:ext cx="1752600" cy="2746892"/>
          </a:xfrm>
          <a:custGeom>
            <a:avLst/>
            <a:gdLst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4558 w 21600"/>
              <a:gd name="connsiteY6" fmla="*/ 15183 h 21600"/>
              <a:gd name="connsiteX7" fmla="*/ 5439 w 21600"/>
              <a:gd name="connsiteY7" fmla="*/ 18798 h 21600"/>
              <a:gd name="connsiteX8" fmla="*/ 7355 w 21600"/>
              <a:gd name="connsiteY8" fmla="*/ 11116 h 21600"/>
              <a:gd name="connsiteX9" fmla="*/ 8391 w 21600"/>
              <a:gd name="connsiteY9" fmla="*/ 15364 h 21600"/>
              <a:gd name="connsiteX10" fmla="*/ 11551 w 21600"/>
              <a:gd name="connsiteY10" fmla="*/ 4338 h 21600"/>
              <a:gd name="connsiteX11" fmla="*/ 12535 w 21600"/>
              <a:gd name="connsiteY11" fmla="*/ 7321 h 21600"/>
              <a:gd name="connsiteX12" fmla="*/ 14452 w 21600"/>
              <a:gd name="connsiteY12" fmla="*/ 1717 h 21600"/>
              <a:gd name="connsiteX13" fmla="*/ 15695 w 21600"/>
              <a:gd name="connsiteY13" fmla="*/ 7863 h 21600"/>
              <a:gd name="connsiteX14" fmla="*/ 16886 w 21600"/>
              <a:gd name="connsiteY14" fmla="*/ 3796 h 21600"/>
              <a:gd name="connsiteX15" fmla="*/ 17922 w 21600"/>
              <a:gd name="connsiteY15" fmla="*/ 9309 h 21600"/>
              <a:gd name="connsiteX16" fmla="*/ 18958 w 21600"/>
              <a:gd name="connsiteY16" fmla="*/ 5513 h 21600"/>
              <a:gd name="connsiteX17" fmla="*/ 19269 w 21600"/>
              <a:gd name="connsiteY17" fmla="*/ 6959 h 21600"/>
              <a:gd name="connsiteX18" fmla="*/ 20357 w 21600"/>
              <a:gd name="connsiteY18" fmla="*/ 2259 h 21600"/>
              <a:gd name="connsiteX19" fmla="*/ 20771 w 21600"/>
              <a:gd name="connsiteY19" fmla="*/ 3344 h 21600"/>
              <a:gd name="connsiteX20" fmla="*/ 21600 w 21600"/>
              <a:gd name="connsiteY20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5439 w 21600"/>
              <a:gd name="connsiteY6" fmla="*/ 18798 h 21600"/>
              <a:gd name="connsiteX7" fmla="*/ 7355 w 21600"/>
              <a:gd name="connsiteY7" fmla="*/ 11116 h 21600"/>
              <a:gd name="connsiteX8" fmla="*/ 8391 w 21600"/>
              <a:gd name="connsiteY8" fmla="*/ 15364 h 21600"/>
              <a:gd name="connsiteX9" fmla="*/ 11551 w 21600"/>
              <a:gd name="connsiteY9" fmla="*/ 4338 h 21600"/>
              <a:gd name="connsiteX10" fmla="*/ 12535 w 21600"/>
              <a:gd name="connsiteY10" fmla="*/ 7321 h 21600"/>
              <a:gd name="connsiteX11" fmla="*/ 14452 w 21600"/>
              <a:gd name="connsiteY11" fmla="*/ 1717 h 21600"/>
              <a:gd name="connsiteX12" fmla="*/ 15695 w 21600"/>
              <a:gd name="connsiteY12" fmla="*/ 7863 h 21600"/>
              <a:gd name="connsiteX13" fmla="*/ 16886 w 21600"/>
              <a:gd name="connsiteY13" fmla="*/ 3796 h 21600"/>
              <a:gd name="connsiteX14" fmla="*/ 17922 w 21600"/>
              <a:gd name="connsiteY14" fmla="*/ 9309 h 21600"/>
              <a:gd name="connsiteX15" fmla="*/ 18958 w 21600"/>
              <a:gd name="connsiteY15" fmla="*/ 5513 h 21600"/>
              <a:gd name="connsiteX16" fmla="*/ 19269 w 21600"/>
              <a:gd name="connsiteY16" fmla="*/ 6959 h 21600"/>
              <a:gd name="connsiteX17" fmla="*/ 20357 w 21600"/>
              <a:gd name="connsiteY17" fmla="*/ 2259 h 21600"/>
              <a:gd name="connsiteX18" fmla="*/ 20771 w 21600"/>
              <a:gd name="connsiteY18" fmla="*/ 3344 h 21600"/>
              <a:gd name="connsiteX19" fmla="*/ 21600 w 21600"/>
              <a:gd name="connsiteY19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5439 w 21600"/>
              <a:gd name="connsiteY6" fmla="*/ 18798 h 21600"/>
              <a:gd name="connsiteX7" fmla="*/ 7355 w 21600"/>
              <a:gd name="connsiteY7" fmla="*/ 11116 h 21600"/>
              <a:gd name="connsiteX8" fmla="*/ 8391 w 21600"/>
              <a:gd name="connsiteY8" fmla="*/ 15364 h 21600"/>
              <a:gd name="connsiteX9" fmla="*/ 11551 w 21600"/>
              <a:gd name="connsiteY9" fmla="*/ 4338 h 21600"/>
              <a:gd name="connsiteX10" fmla="*/ 12535 w 21600"/>
              <a:gd name="connsiteY10" fmla="*/ 7321 h 21600"/>
              <a:gd name="connsiteX11" fmla="*/ 14452 w 21600"/>
              <a:gd name="connsiteY11" fmla="*/ 1717 h 21600"/>
              <a:gd name="connsiteX12" fmla="*/ 15695 w 21600"/>
              <a:gd name="connsiteY12" fmla="*/ 7863 h 21600"/>
              <a:gd name="connsiteX13" fmla="*/ 16886 w 21600"/>
              <a:gd name="connsiteY13" fmla="*/ 3796 h 21600"/>
              <a:gd name="connsiteX14" fmla="*/ 17922 w 21600"/>
              <a:gd name="connsiteY14" fmla="*/ 9309 h 21600"/>
              <a:gd name="connsiteX15" fmla="*/ 18958 w 21600"/>
              <a:gd name="connsiteY15" fmla="*/ 5513 h 21600"/>
              <a:gd name="connsiteX16" fmla="*/ 19269 w 21600"/>
              <a:gd name="connsiteY16" fmla="*/ 6959 h 21600"/>
              <a:gd name="connsiteX17" fmla="*/ 20357 w 21600"/>
              <a:gd name="connsiteY17" fmla="*/ 2259 h 21600"/>
              <a:gd name="connsiteX18" fmla="*/ 20771 w 21600"/>
              <a:gd name="connsiteY18" fmla="*/ 3344 h 21600"/>
              <a:gd name="connsiteX19" fmla="*/ 21600 w 21600"/>
              <a:gd name="connsiteY19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7355 w 21600"/>
              <a:gd name="connsiteY6" fmla="*/ 11116 h 21600"/>
              <a:gd name="connsiteX7" fmla="*/ 8391 w 21600"/>
              <a:gd name="connsiteY7" fmla="*/ 15364 h 21600"/>
              <a:gd name="connsiteX8" fmla="*/ 11551 w 21600"/>
              <a:gd name="connsiteY8" fmla="*/ 4338 h 21600"/>
              <a:gd name="connsiteX9" fmla="*/ 12535 w 21600"/>
              <a:gd name="connsiteY9" fmla="*/ 7321 h 21600"/>
              <a:gd name="connsiteX10" fmla="*/ 14452 w 21600"/>
              <a:gd name="connsiteY10" fmla="*/ 1717 h 21600"/>
              <a:gd name="connsiteX11" fmla="*/ 15695 w 21600"/>
              <a:gd name="connsiteY11" fmla="*/ 7863 h 21600"/>
              <a:gd name="connsiteX12" fmla="*/ 16886 w 21600"/>
              <a:gd name="connsiteY12" fmla="*/ 3796 h 21600"/>
              <a:gd name="connsiteX13" fmla="*/ 17922 w 21600"/>
              <a:gd name="connsiteY13" fmla="*/ 9309 h 21600"/>
              <a:gd name="connsiteX14" fmla="*/ 18958 w 21600"/>
              <a:gd name="connsiteY14" fmla="*/ 5513 h 21600"/>
              <a:gd name="connsiteX15" fmla="*/ 19269 w 21600"/>
              <a:gd name="connsiteY15" fmla="*/ 6959 h 21600"/>
              <a:gd name="connsiteX16" fmla="*/ 20357 w 21600"/>
              <a:gd name="connsiteY16" fmla="*/ 2259 h 21600"/>
              <a:gd name="connsiteX17" fmla="*/ 20771 w 21600"/>
              <a:gd name="connsiteY17" fmla="*/ 3344 h 21600"/>
              <a:gd name="connsiteX18" fmla="*/ 21600 w 21600"/>
              <a:gd name="connsiteY18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8391 w 21600"/>
              <a:gd name="connsiteY6" fmla="*/ 15364 h 21600"/>
              <a:gd name="connsiteX7" fmla="*/ 11551 w 21600"/>
              <a:gd name="connsiteY7" fmla="*/ 4338 h 21600"/>
              <a:gd name="connsiteX8" fmla="*/ 12535 w 21600"/>
              <a:gd name="connsiteY8" fmla="*/ 7321 h 21600"/>
              <a:gd name="connsiteX9" fmla="*/ 14452 w 21600"/>
              <a:gd name="connsiteY9" fmla="*/ 1717 h 21600"/>
              <a:gd name="connsiteX10" fmla="*/ 15695 w 21600"/>
              <a:gd name="connsiteY10" fmla="*/ 7863 h 21600"/>
              <a:gd name="connsiteX11" fmla="*/ 16886 w 21600"/>
              <a:gd name="connsiteY11" fmla="*/ 3796 h 21600"/>
              <a:gd name="connsiteX12" fmla="*/ 17922 w 21600"/>
              <a:gd name="connsiteY12" fmla="*/ 9309 h 21600"/>
              <a:gd name="connsiteX13" fmla="*/ 18958 w 21600"/>
              <a:gd name="connsiteY13" fmla="*/ 5513 h 21600"/>
              <a:gd name="connsiteX14" fmla="*/ 19269 w 21600"/>
              <a:gd name="connsiteY14" fmla="*/ 6959 h 21600"/>
              <a:gd name="connsiteX15" fmla="*/ 20357 w 21600"/>
              <a:gd name="connsiteY15" fmla="*/ 2259 h 21600"/>
              <a:gd name="connsiteX16" fmla="*/ 20771 w 21600"/>
              <a:gd name="connsiteY16" fmla="*/ 3344 h 21600"/>
              <a:gd name="connsiteX17" fmla="*/ 21600 w 21600"/>
              <a:gd name="connsiteY17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1551 w 21600"/>
              <a:gd name="connsiteY6" fmla="*/ 4338 h 21600"/>
              <a:gd name="connsiteX7" fmla="*/ 12535 w 21600"/>
              <a:gd name="connsiteY7" fmla="*/ 7321 h 21600"/>
              <a:gd name="connsiteX8" fmla="*/ 14452 w 21600"/>
              <a:gd name="connsiteY8" fmla="*/ 1717 h 21600"/>
              <a:gd name="connsiteX9" fmla="*/ 15695 w 21600"/>
              <a:gd name="connsiteY9" fmla="*/ 7863 h 21600"/>
              <a:gd name="connsiteX10" fmla="*/ 16886 w 21600"/>
              <a:gd name="connsiteY10" fmla="*/ 3796 h 21600"/>
              <a:gd name="connsiteX11" fmla="*/ 17922 w 21600"/>
              <a:gd name="connsiteY11" fmla="*/ 9309 h 21600"/>
              <a:gd name="connsiteX12" fmla="*/ 18958 w 21600"/>
              <a:gd name="connsiteY12" fmla="*/ 5513 h 21600"/>
              <a:gd name="connsiteX13" fmla="*/ 19269 w 21600"/>
              <a:gd name="connsiteY13" fmla="*/ 6959 h 21600"/>
              <a:gd name="connsiteX14" fmla="*/ 20357 w 21600"/>
              <a:gd name="connsiteY14" fmla="*/ 2259 h 21600"/>
              <a:gd name="connsiteX15" fmla="*/ 20771 w 21600"/>
              <a:gd name="connsiteY15" fmla="*/ 3344 h 21600"/>
              <a:gd name="connsiteX16" fmla="*/ 21600 w 21600"/>
              <a:gd name="connsiteY16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2535 w 21600"/>
              <a:gd name="connsiteY6" fmla="*/ 7321 h 21600"/>
              <a:gd name="connsiteX7" fmla="*/ 14452 w 21600"/>
              <a:gd name="connsiteY7" fmla="*/ 1717 h 21600"/>
              <a:gd name="connsiteX8" fmla="*/ 15695 w 21600"/>
              <a:gd name="connsiteY8" fmla="*/ 7863 h 21600"/>
              <a:gd name="connsiteX9" fmla="*/ 16886 w 21600"/>
              <a:gd name="connsiteY9" fmla="*/ 3796 h 21600"/>
              <a:gd name="connsiteX10" fmla="*/ 17922 w 21600"/>
              <a:gd name="connsiteY10" fmla="*/ 9309 h 21600"/>
              <a:gd name="connsiteX11" fmla="*/ 18958 w 21600"/>
              <a:gd name="connsiteY11" fmla="*/ 5513 h 21600"/>
              <a:gd name="connsiteX12" fmla="*/ 19269 w 21600"/>
              <a:gd name="connsiteY12" fmla="*/ 6959 h 21600"/>
              <a:gd name="connsiteX13" fmla="*/ 20357 w 21600"/>
              <a:gd name="connsiteY13" fmla="*/ 2259 h 21600"/>
              <a:gd name="connsiteX14" fmla="*/ 20771 w 21600"/>
              <a:gd name="connsiteY14" fmla="*/ 3344 h 21600"/>
              <a:gd name="connsiteX15" fmla="*/ 21600 w 21600"/>
              <a:gd name="connsiteY15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4452 w 21600"/>
              <a:gd name="connsiteY6" fmla="*/ 1717 h 21600"/>
              <a:gd name="connsiteX7" fmla="*/ 15695 w 21600"/>
              <a:gd name="connsiteY7" fmla="*/ 7863 h 21600"/>
              <a:gd name="connsiteX8" fmla="*/ 16886 w 21600"/>
              <a:gd name="connsiteY8" fmla="*/ 3796 h 21600"/>
              <a:gd name="connsiteX9" fmla="*/ 17922 w 21600"/>
              <a:gd name="connsiteY9" fmla="*/ 9309 h 21600"/>
              <a:gd name="connsiteX10" fmla="*/ 18958 w 21600"/>
              <a:gd name="connsiteY10" fmla="*/ 5513 h 21600"/>
              <a:gd name="connsiteX11" fmla="*/ 19269 w 21600"/>
              <a:gd name="connsiteY11" fmla="*/ 6959 h 21600"/>
              <a:gd name="connsiteX12" fmla="*/ 20357 w 21600"/>
              <a:gd name="connsiteY12" fmla="*/ 2259 h 21600"/>
              <a:gd name="connsiteX13" fmla="*/ 20771 w 21600"/>
              <a:gd name="connsiteY13" fmla="*/ 3344 h 21600"/>
              <a:gd name="connsiteX14" fmla="*/ 21600 w 21600"/>
              <a:gd name="connsiteY14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5695 w 21600"/>
              <a:gd name="connsiteY6" fmla="*/ 7863 h 21600"/>
              <a:gd name="connsiteX7" fmla="*/ 16886 w 21600"/>
              <a:gd name="connsiteY7" fmla="*/ 3796 h 21600"/>
              <a:gd name="connsiteX8" fmla="*/ 17922 w 21600"/>
              <a:gd name="connsiteY8" fmla="*/ 9309 h 21600"/>
              <a:gd name="connsiteX9" fmla="*/ 18958 w 21600"/>
              <a:gd name="connsiteY9" fmla="*/ 5513 h 21600"/>
              <a:gd name="connsiteX10" fmla="*/ 19269 w 21600"/>
              <a:gd name="connsiteY10" fmla="*/ 6959 h 21600"/>
              <a:gd name="connsiteX11" fmla="*/ 20357 w 21600"/>
              <a:gd name="connsiteY11" fmla="*/ 2259 h 21600"/>
              <a:gd name="connsiteX12" fmla="*/ 20771 w 21600"/>
              <a:gd name="connsiteY12" fmla="*/ 3344 h 21600"/>
              <a:gd name="connsiteX13" fmla="*/ 21600 w 21600"/>
              <a:gd name="connsiteY13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5695 w 21600"/>
              <a:gd name="connsiteY6" fmla="*/ 7863 h 21600"/>
              <a:gd name="connsiteX7" fmla="*/ 17922 w 21600"/>
              <a:gd name="connsiteY7" fmla="*/ 9309 h 21600"/>
              <a:gd name="connsiteX8" fmla="*/ 18958 w 21600"/>
              <a:gd name="connsiteY8" fmla="*/ 5513 h 21600"/>
              <a:gd name="connsiteX9" fmla="*/ 19269 w 21600"/>
              <a:gd name="connsiteY9" fmla="*/ 6959 h 21600"/>
              <a:gd name="connsiteX10" fmla="*/ 20357 w 21600"/>
              <a:gd name="connsiteY10" fmla="*/ 2259 h 21600"/>
              <a:gd name="connsiteX11" fmla="*/ 20771 w 21600"/>
              <a:gd name="connsiteY11" fmla="*/ 3344 h 21600"/>
              <a:gd name="connsiteX12" fmla="*/ 21600 w 21600"/>
              <a:gd name="connsiteY12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18958 w 21600"/>
              <a:gd name="connsiteY7" fmla="*/ 5513 h 21600"/>
              <a:gd name="connsiteX8" fmla="*/ 19269 w 21600"/>
              <a:gd name="connsiteY8" fmla="*/ 6959 h 21600"/>
              <a:gd name="connsiteX9" fmla="*/ 20357 w 21600"/>
              <a:gd name="connsiteY9" fmla="*/ 2259 h 21600"/>
              <a:gd name="connsiteX10" fmla="*/ 20771 w 21600"/>
              <a:gd name="connsiteY10" fmla="*/ 3344 h 21600"/>
              <a:gd name="connsiteX11" fmla="*/ 21600 w 21600"/>
              <a:gd name="connsiteY11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19269 w 21600"/>
              <a:gd name="connsiteY7" fmla="*/ 6959 h 21600"/>
              <a:gd name="connsiteX8" fmla="*/ 20357 w 21600"/>
              <a:gd name="connsiteY8" fmla="*/ 2259 h 21600"/>
              <a:gd name="connsiteX9" fmla="*/ 20771 w 21600"/>
              <a:gd name="connsiteY9" fmla="*/ 3344 h 21600"/>
              <a:gd name="connsiteX10" fmla="*/ 21600 w 21600"/>
              <a:gd name="connsiteY10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20357 w 21600"/>
              <a:gd name="connsiteY7" fmla="*/ 2259 h 21600"/>
              <a:gd name="connsiteX8" fmla="*/ 20771 w 21600"/>
              <a:gd name="connsiteY8" fmla="*/ 3344 h 21600"/>
              <a:gd name="connsiteX9" fmla="*/ 21600 w 21600"/>
              <a:gd name="connsiteY9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20771 w 21600"/>
              <a:gd name="connsiteY7" fmla="*/ 3344 h 21600"/>
              <a:gd name="connsiteX8" fmla="*/ 21600 w 21600"/>
              <a:gd name="connsiteY8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21600 w 21600"/>
              <a:gd name="connsiteY7" fmla="*/ 0 h 21600"/>
              <a:gd name="connsiteX0" fmla="*/ 0 w 17922"/>
              <a:gd name="connsiteY0" fmla="*/ 12291 h 12291"/>
              <a:gd name="connsiteX1" fmla="*/ 725 w 17922"/>
              <a:gd name="connsiteY1" fmla="*/ 8947 h 12291"/>
              <a:gd name="connsiteX2" fmla="*/ 1036 w 17922"/>
              <a:gd name="connsiteY2" fmla="*/ 10303 h 12291"/>
              <a:gd name="connsiteX3" fmla="*/ 1865 w 17922"/>
              <a:gd name="connsiteY3" fmla="*/ 6507 h 12291"/>
              <a:gd name="connsiteX4" fmla="*/ 2227 w 17922"/>
              <a:gd name="connsiteY4" fmla="*/ 7772 h 12291"/>
              <a:gd name="connsiteX5" fmla="*/ 3108 w 17922"/>
              <a:gd name="connsiteY5" fmla="*/ 4338 h 12291"/>
              <a:gd name="connsiteX6" fmla="*/ 17922 w 17922"/>
              <a:gd name="connsiteY6" fmla="*/ 0 h 12291"/>
              <a:gd name="connsiteX0" fmla="*/ 0 w 3108"/>
              <a:gd name="connsiteY0" fmla="*/ 7953 h 7953"/>
              <a:gd name="connsiteX1" fmla="*/ 725 w 3108"/>
              <a:gd name="connsiteY1" fmla="*/ 4609 h 7953"/>
              <a:gd name="connsiteX2" fmla="*/ 1036 w 3108"/>
              <a:gd name="connsiteY2" fmla="*/ 5965 h 7953"/>
              <a:gd name="connsiteX3" fmla="*/ 1865 w 3108"/>
              <a:gd name="connsiteY3" fmla="*/ 2169 h 7953"/>
              <a:gd name="connsiteX4" fmla="*/ 2227 w 3108"/>
              <a:gd name="connsiteY4" fmla="*/ 3434 h 7953"/>
              <a:gd name="connsiteX5" fmla="*/ 3108 w 3108"/>
              <a:gd name="connsiteY5" fmla="*/ 0 h 7953"/>
              <a:gd name="connsiteX0" fmla="*/ 0 w 10000"/>
              <a:gd name="connsiteY0" fmla="*/ 10000 h 10000"/>
              <a:gd name="connsiteX1" fmla="*/ 2174 w 10000"/>
              <a:gd name="connsiteY1" fmla="*/ 5271 h 10000"/>
              <a:gd name="connsiteX2" fmla="*/ 3333 w 10000"/>
              <a:gd name="connsiteY2" fmla="*/ 7500 h 10000"/>
              <a:gd name="connsiteX3" fmla="*/ 6001 w 10000"/>
              <a:gd name="connsiteY3" fmla="*/ 2727 h 10000"/>
              <a:gd name="connsiteX4" fmla="*/ 7165 w 10000"/>
              <a:gd name="connsiteY4" fmla="*/ 4318 h 10000"/>
              <a:gd name="connsiteX5" fmla="*/ 10000 w 10000"/>
              <a:gd name="connsiteY5" fmla="*/ 0 h 10000"/>
              <a:gd name="connsiteX0" fmla="*/ 0 w 10000"/>
              <a:gd name="connsiteY0" fmla="*/ 10000 h 10000"/>
              <a:gd name="connsiteX1" fmla="*/ 2174 w 10000"/>
              <a:gd name="connsiteY1" fmla="*/ 5271 h 10000"/>
              <a:gd name="connsiteX2" fmla="*/ 3043 w 10000"/>
              <a:gd name="connsiteY2" fmla="*/ 8322 h 10000"/>
              <a:gd name="connsiteX3" fmla="*/ 6001 w 10000"/>
              <a:gd name="connsiteY3" fmla="*/ 2727 h 10000"/>
              <a:gd name="connsiteX4" fmla="*/ 7165 w 10000"/>
              <a:gd name="connsiteY4" fmla="*/ 4318 h 10000"/>
              <a:gd name="connsiteX5" fmla="*/ 10000 w 10000"/>
              <a:gd name="connsiteY5" fmla="*/ 0 h 10000"/>
              <a:gd name="connsiteX0" fmla="*/ 0 w 10000"/>
              <a:gd name="connsiteY0" fmla="*/ 10000 h 10000"/>
              <a:gd name="connsiteX1" fmla="*/ 2174 w 10000"/>
              <a:gd name="connsiteY1" fmla="*/ 5271 h 10000"/>
              <a:gd name="connsiteX2" fmla="*/ 3043 w 10000"/>
              <a:gd name="connsiteY2" fmla="*/ 8322 h 10000"/>
              <a:gd name="connsiteX3" fmla="*/ 6522 w 10000"/>
              <a:gd name="connsiteY3" fmla="*/ 1387 h 10000"/>
              <a:gd name="connsiteX4" fmla="*/ 7165 w 10000"/>
              <a:gd name="connsiteY4" fmla="*/ 4318 h 10000"/>
              <a:gd name="connsiteX5" fmla="*/ 10000 w 10000"/>
              <a:gd name="connsiteY5" fmla="*/ 0 h 10000"/>
              <a:gd name="connsiteX0" fmla="*/ 0 w 10000"/>
              <a:gd name="connsiteY0" fmla="*/ 10000 h 10000"/>
              <a:gd name="connsiteX1" fmla="*/ 2174 w 10000"/>
              <a:gd name="connsiteY1" fmla="*/ 5271 h 10000"/>
              <a:gd name="connsiteX2" fmla="*/ 3043 w 10000"/>
              <a:gd name="connsiteY2" fmla="*/ 8322 h 10000"/>
              <a:gd name="connsiteX3" fmla="*/ 6522 w 10000"/>
              <a:gd name="connsiteY3" fmla="*/ 1387 h 10000"/>
              <a:gd name="connsiteX4" fmla="*/ 7826 w 10000"/>
              <a:gd name="connsiteY4" fmla="*/ 3329 h 10000"/>
              <a:gd name="connsiteX5" fmla="*/ 1000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174" y="5271"/>
                </a:lnTo>
                <a:lnTo>
                  <a:pt x="3043" y="8322"/>
                </a:lnTo>
                <a:lnTo>
                  <a:pt x="6522" y="1387"/>
                </a:lnTo>
                <a:lnTo>
                  <a:pt x="7826" y="3329"/>
                </a:lnTo>
                <a:lnTo>
                  <a:pt x="10000" y="0"/>
                </a:lnTo>
              </a:path>
            </a:pathLst>
          </a:custGeom>
          <a:noFill/>
          <a:ln w="50800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971801" y="1578047"/>
            <a:ext cx="2317891" cy="3298752"/>
            <a:chOff x="3606800" y="3250229"/>
            <a:chExt cx="2901314" cy="3926858"/>
          </a:xfrm>
        </p:grpSpPr>
        <p:sp>
          <p:nvSpPr>
            <p:cNvPr id="34" name="Line 34"/>
            <p:cNvSpPr>
              <a:spLocks noChangeShapeType="1"/>
            </p:cNvSpPr>
            <p:nvPr/>
          </p:nvSpPr>
          <p:spPr bwMode="auto">
            <a:xfrm>
              <a:off x="3683000" y="5943600"/>
              <a:ext cx="1274762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>
              <a:off x="3606800" y="7162800"/>
              <a:ext cx="1274762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1"/>
            <p:cNvSpPr>
              <a:spLocks noChangeShapeType="1"/>
            </p:cNvSpPr>
            <p:nvPr/>
          </p:nvSpPr>
          <p:spPr bwMode="auto">
            <a:xfrm rot="10800000">
              <a:off x="4942117" y="3639435"/>
              <a:ext cx="41042" cy="3537652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4"/>
            <p:cNvSpPr>
              <a:spLocks noChangeShapeType="1"/>
            </p:cNvSpPr>
            <p:nvPr/>
          </p:nvSpPr>
          <p:spPr bwMode="auto">
            <a:xfrm flipV="1">
              <a:off x="4942118" y="3639436"/>
              <a:ext cx="1565996" cy="32668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39"/>
            <p:cNvSpPr>
              <a:spLocks/>
            </p:cNvSpPr>
            <p:nvPr/>
          </p:nvSpPr>
          <p:spPr bwMode="auto">
            <a:xfrm>
              <a:off x="5228258" y="3250229"/>
              <a:ext cx="650101" cy="329742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ea typeface="Gill Sans" charset="0"/>
                  <a:cs typeface="Gill Sans" charset="0"/>
                </a:rPr>
                <a:t>261%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81601" y="1273062"/>
            <a:ext cx="2068907" cy="2003538"/>
            <a:chOff x="7721600" y="2792766"/>
            <a:chExt cx="2068907" cy="2388834"/>
          </a:xfrm>
        </p:grpSpPr>
        <p:sp>
          <p:nvSpPr>
            <p:cNvPr id="43" name="Line 34"/>
            <p:cNvSpPr>
              <a:spLocks noChangeShapeType="1"/>
            </p:cNvSpPr>
            <p:nvPr/>
          </p:nvSpPr>
          <p:spPr bwMode="auto">
            <a:xfrm>
              <a:off x="7721600" y="3581400"/>
              <a:ext cx="1274762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1"/>
            <p:cNvSpPr>
              <a:spLocks noChangeShapeType="1"/>
            </p:cNvSpPr>
            <p:nvPr/>
          </p:nvSpPr>
          <p:spPr bwMode="auto">
            <a:xfrm rot="10800000">
              <a:off x="9017000" y="3200400"/>
              <a:ext cx="76199" cy="198120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 flipV="1">
              <a:off x="9017000" y="3182815"/>
              <a:ext cx="762000" cy="17584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34"/>
            <p:cNvSpPr>
              <a:spLocks noChangeShapeType="1"/>
            </p:cNvSpPr>
            <p:nvPr/>
          </p:nvSpPr>
          <p:spPr bwMode="auto">
            <a:xfrm>
              <a:off x="7797800" y="5181600"/>
              <a:ext cx="1274762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39"/>
            <p:cNvSpPr>
              <a:spLocks/>
            </p:cNvSpPr>
            <p:nvPr/>
          </p:nvSpPr>
          <p:spPr bwMode="auto">
            <a:xfrm>
              <a:off x="9093200" y="2792766"/>
              <a:ext cx="697307" cy="33026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ea typeface="Gill Sans" charset="0"/>
                  <a:cs typeface="Gill Sans" charset="0"/>
                </a:rPr>
                <a:t>127.2%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362200" y="609600"/>
            <a:ext cx="4993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/>
              <a:t>External Retracements</a:t>
            </a:r>
          </a:p>
        </p:txBody>
      </p:sp>
    </p:spTree>
    <p:extLst>
      <p:ext uri="{BB962C8B-B14F-4D97-AF65-F5344CB8AC3E}">
        <p14:creationId xmlns:p14="http://schemas.microsoft.com/office/powerpoint/2010/main" val="398554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6" grpId="0"/>
      <p:bldP spid="37" grpId="0" animBg="1"/>
      <p:bldP spid="3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1981647" y="1821657"/>
            <a:ext cx="4039568" cy="4304110"/>
          </a:xfrm>
          <a:prstGeom prst="rect">
            <a:avLst/>
          </a:prstGeom>
        </p:spPr>
        <p:txBody>
          <a:bodyPr/>
          <a:lstStyle/>
          <a:p>
            <a:pPr marL="401822" lvl="2" indent="-401822">
              <a:spcBef>
                <a:spcPts val="844"/>
              </a:spcBef>
            </a:pPr>
            <a:r>
              <a:rPr lang="en-US" sz="2700" dirty="0"/>
              <a:t>Helps determine the completion of a </a:t>
            </a:r>
            <a:r>
              <a:rPr lang="en-US" sz="2700" b="1" dirty="0"/>
              <a:t>trend wave</a:t>
            </a:r>
            <a:endParaRPr lang="en-US" sz="2700" dirty="0"/>
          </a:p>
          <a:p>
            <a:pPr marL="401822" lvl="2" indent="-401822">
              <a:spcBef>
                <a:spcPts val="844"/>
              </a:spcBef>
            </a:pPr>
            <a:r>
              <a:rPr lang="en-US" sz="2700" dirty="0"/>
              <a:t>Serves as potential </a:t>
            </a:r>
            <a:r>
              <a:rPr lang="en-US" sz="2700" b="1" dirty="0"/>
              <a:t>Exit </a:t>
            </a:r>
            <a:r>
              <a:rPr lang="en-US" sz="2700" dirty="0"/>
              <a:t>levels for trades in the direction of the larger trend</a:t>
            </a:r>
          </a:p>
          <a:p>
            <a:pPr marL="401822" lvl="2" indent="-401822">
              <a:spcBef>
                <a:spcPts val="844"/>
              </a:spcBef>
            </a:pPr>
            <a:r>
              <a:rPr lang="en-US" sz="2700" dirty="0"/>
              <a:t>Serves as potential entry for contra-trend trades</a:t>
            </a:r>
          </a:p>
          <a:p>
            <a:pPr marL="482186" indent="-482186">
              <a:spcBef>
                <a:spcPts val="844"/>
              </a:spcBef>
            </a:pPr>
            <a:endParaRPr lang="en-US" sz="3200" dirty="0"/>
          </a:p>
          <a:p>
            <a:pPr marL="321457" lvl="3" indent="-321457">
              <a:spcBef>
                <a:spcPts val="844"/>
              </a:spcBef>
            </a:pPr>
            <a:endParaRPr lang="en-US" sz="2500" b="1" u="sng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626226" y="1676401"/>
            <a:ext cx="4041775" cy="32686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ts val="844"/>
              </a:spcBef>
              <a:buNone/>
            </a:pPr>
            <a:r>
              <a:rPr lang="en-US" sz="3200" b="1" dirty="0"/>
              <a:t>    Key Ratios</a:t>
            </a:r>
            <a:endParaRPr lang="en-US" sz="1800" b="1" dirty="0"/>
          </a:p>
          <a:p>
            <a:pPr lvl="1" algn="ctr">
              <a:spcBef>
                <a:spcPts val="844"/>
              </a:spcBef>
              <a:buNone/>
            </a:pPr>
            <a:r>
              <a:rPr lang="en-US" sz="3200" b="1" dirty="0"/>
              <a:t>127.2 %</a:t>
            </a:r>
          </a:p>
          <a:p>
            <a:pPr lvl="1" algn="ctr">
              <a:spcBef>
                <a:spcPts val="844"/>
              </a:spcBef>
              <a:buNone/>
            </a:pPr>
            <a:r>
              <a:rPr lang="en-US" sz="3200" b="1" dirty="0"/>
              <a:t>161.8 %</a:t>
            </a:r>
          </a:p>
          <a:p>
            <a:pPr lvl="1" algn="ctr">
              <a:spcBef>
                <a:spcPts val="844"/>
              </a:spcBef>
              <a:buNone/>
            </a:pPr>
            <a:r>
              <a:rPr lang="en-US" sz="3200" b="1" dirty="0"/>
              <a:t>200.0 %</a:t>
            </a:r>
          </a:p>
          <a:p>
            <a:pPr lvl="1" algn="ctr">
              <a:spcBef>
                <a:spcPts val="844"/>
              </a:spcBef>
              <a:buNone/>
            </a:pPr>
            <a:r>
              <a:rPr lang="en-US" sz="3200" b="1" dirty="0"/>
              <a:t>261.8 %</a:t>
            </a:r>
          </a:p>
          <a:p>
            <a:pPr lvl="1" algn="ctr">
              <a:spcBef>
                <a:spcPts val="844"/>
              </a:spcBef>
              <a:buNone/>
            </a:pPr>
            <a:r>
              <a:rPr lang="en-US" sz="3200" b="1" dirty="0"/>
              <a:t>423.6%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62200" y="609600"/>
            <a:ext cx="4993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/>
              <a:t>External Retracements</a:t>
            </a:r>
          </a:p>
        </p:txBody>
      </p:sp>
    </p:spTree>
    <p:extLst>
      <p:ext uri="{BB962C8B-B14F-4D97-AF65-F5344CB8AC3E}">
        <p14:creationId xmlns:p14="http://schemas.microsoft.com/office/powerpoint/2010/main" val="13690227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3276601" y="1371600"/>
            <a:ext cx="2655931" cy="3036333"/>
            <a:chOff x="5638798" y="2612456"/>
            <a:chExt cx="2902679" cy="2887729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5638800" y="2895600"/>
              <a:ext cx="28194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720781" y="2612456"/>
              <a:ext cx="648565" cy="351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2.00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20785" y="4206810"/>
              <a:ext cx="648565" cy="351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1.00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20785" y="3844457"/>
              <a:ext cx="776455" cy="351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1.272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20781" y="5148929"/>
              <a:ext cx="776455" cy="351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0.000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20782" y="3047280"/>
              <a:ext cx="776455" cy="351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1.618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638800" y="5410200"/>
              <a:ext cx="28194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638800" y="4191000"/>
              <a:ext cx="28194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638800" y="3409634"/>
              <a:ext cx="28194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638798" y="4496694"/>
              <a:ext cx="281939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722077" y="5148929"/>
              <a:ext cx="28194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720781" y="4786576"/>
              <a:ext cx="779959" cy="351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0.618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553201" y="2362201"/>
            <a:ext cx="33377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/>
              <a:t>Identify a completed</a:t>
            </a:r>
          </a:p>
          <a:p>
            <a:pPr marL="457200" indent="-457200"/>
            <a:r>
              <a:rPr lang="en-US" sz="2400" b="1" dirty="0"/>
              <a:t>correction &amp; anticipate a</a:t>
            </a:r>
          </a:p>
          <a:p>
            <a:pPr marL="457200" indent="-457200"/>
            <a:r>
              <a:rPr lang="en-US" sz="2400" b="1" dirty="0"/>
              <a:t>new trend wave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77000" y="1828800"/>
            <a:ext cx="3004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800" b="1" dirty="0"/>
              <a:t>Extensions  for Exit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53201" y="3581401"/>
            <a:ext cx="3854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en-US" sz="2400" b="1" dirty="0"/>
              <a:t>Measure corrective wave</a:t>
            </a:r>
          </a:p>
          <a:p>
            <a:pPr marL="457200" indent="-457200"/>
            <a:r>
              <a:rPr lang="en-US" sz="2400" b="1" dirty="0"/>
              <a:t>to define extension levels</a:t>
            </a:r>
          </a:p>
        </p:txBody>
      </p:sp>
      <p:sp>
        <p:nvSpPr>
          <p:cNvPr id="24" name="AutoShape 3"/>
          <p:cNvSpPr>
            <a:spLocks/>
          </p:cNvSpPr>
          <p:nvPr/>
        </p:nvSpPr>
        <p:spPr bwMode="auto">
          <a:xfrm>
            <a:off x="2209800" y="3352800"/>
            <a:ext cx="1295400" cy="1928812"/>
          </a:xfrm>
          <a:custGeom>
            <a:avLst/>
            <a:gdLst>
              <a:gd name="connsiteX0" fmla="*/ 0 w 18859"/>
              <a:gd name="connsiteY0" fmla="*/ 21600 h 21600"/>
              <a:gd name="connsiteX1" fmla="*/ 4273 w 18859"/>
              <a:gd name="connsiteY1" fmla="*/ 13300 h 21600"/>
              <a:gd name="connsiteX2" fmla="*/ 6335 w 18859"/>
              <a:gd name="connsiteY2" fmla="*/ 16600 h 21600"/>
              <a:gd name="connsiteX3" fmla="*/ 12376 w 18859"/>
              <a:gd name="connsiteY3" fmla="*/ 4600 h 21600"/>
              <a:gd name="connsiteX4" fmla="*/ 14733 w 18859"/>
              <a:gd name="connsiteY4" fmla="*/ 8500 h 21600"/>
              <a:gd name="connsiteX5" fmla="*/ 18859 w 18859"/>
              <a:gd name="connsiteY5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59" h="21600">
                <a:moveTo>
                  <a:pt x="0" y="21600"/>
                </a:moveTo>
                <a:lnTo>
                  <a:pt x="4273" y="13300"/>
                </a:lnTo>
                <a:lnTo>
                  <a:pt x="6335" y="16600"/>
                </a:lnTo>
                <a:lnTo>
                  <a:pt x="12376" y="4600"/>
                </a:lnTo>
                <a:lnTo>
                  <a:pt x="14733" y="8500"/>
                </a:lnTo>
                <a:lnTo>
                  <a:pt x="18859" y="0"/>
                </a:lnTo>
              </a:path>
            </a:pathLst>
          </a:custGeom>
          <a:noFill/>
          <a:ln w="635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53201" y="4572001"/>
            <a:ext cx="33487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3"/>
            </a:pPr>
            <a:r>
              <a:rPr lang="en-US" sz="2400" b="1" dirty="0"/>
              <a:t>Watch for the end of </a:t>
            </a:r>
          </a:p>
          <a:p>
            <a:pPr marL="457200" indent="-457200"/>
            <a:r>
              <a:rPr lang="en-US" sz="2400" b="1" dirty="0"/>
              <a:t>correction for entry</a:t>
            </a:r>
          </a:p>
        </p:txBody>
      </p:sp>
      <p:sp>
        <p:nvSpPr>
          <p:cNvPr id="38" name="AutoShape 11"/>
          <p:cNvSpPr>
            <a:spLocks/>
          </p:cNvSpPr>
          <p:nvPr/>
        </p:nvSpPr>
        <p:spPr bwMode="auto">
          <a:xfrm>
            <a:off x="3505200" y="3352800"/>
            <a:ext cx="609600" cy="914400"/>
          </a:xfrm>
          <a:custGeom>
            <a:avLst/>
            <a:gdLst>
              <a:gd name="connsiteX0" fmla="*/ 2181 w 23781"/>
              <a:gd name="connsiteY0" fmla="*/ 11435 h 21600"/>
              <a:gd name="connsiteX1" fmla="*/ 0 w 23781"/>
              <a:gd name="connsiteY1" fmla="*/ 10018 h 21600"/>
              <a:gd name="connsiteX2" fmla="*/ 15681 w 23781"/>
              <a:gd name="connsiteY2" fmla="*/ 0 h 21600"/>
              <a:gd name="connsiteX3" fmla="*/ 23781 w 23781"/>
              <a:gd name="connsiteY3" fmla="*/ 21600 h 21600"/>
              <a:gd name="connsiteX0" fmla="*/ 0 w 21600"/>
              <a:gd name="connsiteY0" fmla="*/ 11435 h 21600"/>
              <a:gd name="connsiteX1" fmla="*/ 8475 w 21600"/>
              <a:gd name="connsiteY1" fmla="*/ 11053 h 21600"/>
              <a:gd name="connsiteX2" fmla="*/ 13500 w 21600"/>
              <a:gd name="connsiteY2" fmla="*/ 0 h 21600"/>
              <a:gd name="connsiteX3" fmla="*/ 21600 w 21600"/>
              <a:gd name="connsiteY3" fmla="*/ 21600 h 21600"/>
              <a:gd name="connsiteX0" fmla="*/ 0 w 24425"/>
              <a:gd name="connsiteY0" fmla="*/ 0 h 30443"/>
              <a:gd name="connsiteX1" fmla="*/ 11300 w 24425"/>
              <a:gd name="connsiteY1" fmla="*/ 19896 h 30443"/>
              <a:gd name="connsiteX2" fmla="*/ 16325 w 24425"/>
              <a:gd name="connsiteY2" fmla="*/ 8843 h 30443"/>
              <a:gd name="connsiteX3" fmla="*/ 24425 w 24425"/>
              <a:gd name="connsiteY3" fmla="*/ 30443 h 30443"/>
              <a:gd name="connsiteX0" fmla="*/ 0 w 24425"/>
              <a:gd name="connsiteY0" fmla="*/ 0 h 30443"/>
              <a:gd name="connsiteX1" fmla="*/ 8475 w 24425"/>
              <a:gd name="connsiteY1" fmla="*/ 15475 h 30443"/>
              <a:gd name="connsiteX2" fmla="*/ 16325 w 24425"/>
              <a:gd name="connsiteY2" fmla="*/ 8843 h 30443"/>
              <a:gd name="connsiteX3" fmla="*/ 24425 w 24425"/>
              <a:gd name="connsiteY3" fmla="*/ 30443 h 30443"/>
              <a:gd name="connsiteX0" fmla="*/ 0 w 30075"/>
              <a:gd name="connsiteY0" fmla="*/ 0 h 37075"/>
              <a:gd name="connsiteX1" fmla="*/ 14125 w 30075"/>
              <a:gd name="connsiteY1" fmla="*/ 22107 h 37075"/>
              <a:gd name="connsiteX2" fmla="*/ 21975 w 30075"/>
              <a:gd name="connsiteY2" fmla="*/ 15475 h 37075"/>
              <a:gd name="connsiteX3" fmla="*/ 30075 w 30075"/>
              <a:gd name="connsiteY3" fmla="*/ 37075 h 37075"/>
              <a:gd name="connsiteX0" fmla="*/ 0 w 30075"/>
              <a:gd name="connsiteY0" fmla="*/ 0 h 37075"/>
              <a:gd name="connsiteX1" fmla="*/ 11300 w 30075"/>
              <a:gd name="connsiteY1" fmla="*/ 26528 h 37075"/>
              <a:gd name="connsiteX2" fmla="*/ 21975 w 30075"/>
              <a:gd name="connsiteY2" fmla="*/ 15475 h 37075"/>
              <a:gd name="connsiteX3" fmla="*/ 30075 w 30075"/>
              <a:gd name="connsiteY3" fmla="*/ 37075 h 3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75" h="37075">
                <a:moveTo>
                  <a:pt x="0" y="0"/>
                </a:moveTo>
                <a:lnTo>
                  <a:pt x="11300" y="26528"/>
                </a:lnTo>
                <a:lnTo>
                  <a:pt x="21975" y="15475"/>
                </a:lnTo>
                <a:lnTo>
                  <a:pt x="30075" y="37075"/>
                </a:lnTo>
              </a:path>
            </a:pathLst>
          </a:custGeom>
          <a:noFill/>
          <a:ln w="635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39" name="AutoShape 3"/>
          <p:cNvSpPr>
            <a:spLocks/>
          </p:cNvSpPr>
          <p:nvPr/>
        </p:nvSpPr>
        <p:spPr bwMode="auto">
          <a:xfrm>
            <a:off x="4114800" y="2286001"/>
            <a:ext cx="1143000" cy="2005067"/>
          </a:xfrm>
          <a:custGeom>
            <a:avLst/>
            <a:gdLst>
              <a:gd name="connsiteX0" fmla="*/ 0 w 18859"/>
              <a:gd name="connsiteY0" fmla="*/ 21600 h 21600"/>
              <a:gd name="connsiteX1" fmla="*/ 4273 w 18859"/>
              <a:gd name="connsiteY1" fmla="*/ 13300 h 21600"/>
              <a:gd name="connsiteX2" fmla="*/ 6335 w 18859"/>
              <a:gd name="connsiteY2" fmla="*/ 16600 h 21600"/>
              <a:gd name="connsiteX3" fmla="*/ 12376 w 18859"/>
              <a:gd name="connsiteY3" fmla="*/ 4600 h 21600"/>
              <a:gd name="connsiteX4" fmla="*/ 14733 w 18859"/>
              <a:gd name="connsiteY4" fmla="*/ 8500 h 21600"/>
              <a:gd name="connsiteX5" fmla="*/ 18859 w 18859"/>
              <a:gd name="connsiteY5" fmla="*/ 0 h 21600"/>
              <a:gd name="connsiteX0" fmla="*/ 0 w 17602"/>
              <a:gd name="connsiteY0" fmla="*/ 19509 h 19509"/>
              <a:gd name="connsiteX1" fmla="*/ 4273 w 17602"/>
              <a:gd name="connsiteY1" fmla="*/ 11209 h 19509"/>
              <a:gd name="connsiteX2" fmla="*/ 6335 w 17602"/>
              <a:gd name="connsiteY2" fmla="*/ 14509 h 19509"/>
              <a:gd name="connsiteX3" fmla="*/ 12376 w 17602"/>
              <a:gd name="connsiteY3" fmla="*/ 2509 h 19509"/>
              <a:gd name="connsiteX4" fmla="*/ 14733 w 17602"/>
              <a:gd name="connsiteY4" fmla="*/ 6409 h 19509"/>
              <a:gd name="connsiteX5" fmla="*/ 17602 w 17602"/>
              <a:gd name="connsiteY5" fmla="*/ 0 h 1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02" h="19509">
                <a:moveTo>
                  <a:pt x="0" y="19509"/>
                </a:moveTo>
                <a:lnTo>
                  <a:pt x="4273" y="11209"/>
                </a:lnTo>
                <a:lnTo>
                  <a:pt x="6335" y="14509"/>
                </a:lnTo>
                <a:lnTo>
                  <a:pt x="12376" y="2509"/>
                </a:lnTo>
                <a:lnTo>
                  <a:pt x="14733" y="6409"/>
                </a:lnTo>
                <a:lnTo>
                  <a:pt x="17602" y="0"/>
                </a:lnTo>
              </a:path>
            </a:pathLst>
          </a:custGeom>
          <a:noFill/>
          <a:ln w="63500">
            <a:solidFill>
              <a:srgbClr val="001445"/>
            </a:solidFill>
            <a:prstDash val="sysDot"/>
            <a:miter lim="800000"/>
            <a:headEnd type="none" w="med" len="med"/>
            <a:tailEnd type="triangl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41" name="AutoShape 3"/>
          <p:cNvSpPr>
            <a:spLocks/>
          </p:cNvSpPr>
          <p:nvPr/>
        </p:nvSpPr>
        <p:spPr bwMode="auto">
          <a:xfrm>
            <a:off x="4114800" y="3429001"/>
            <a:ext cx="411368" cy="853045"/>
          </a:xfrm>
          <a:custGeom>
            <a:avLst/>
            <a:gdLst>
              <a:gd name="connsiteX0" fmla="*/ 0 w 18859"/>
              <a:gd name="connsiteY0" fmla="*/ 21600 h 21600"/>
              <a:gd name="connsiteX1" fmla="*/ 4273 w 18859"/>
              <a:gd name="connsiteY1" fmla="*/ 13300 h 21600"/>
              <a:gd name="connsiteX2" fmla="*/ 6335 w 18859"/>
              <a:gd name="connsiteY2" fmla="*/ 16600 h 21600"/>
              <a:gd name="connsiteX3" fmla="*/ 12376 w 18859"/>
              <a:gd name="connsiteY3" fmla="*/ 4600 h 21600"/>
              <a:gd name="connsiteX4" fmla="*/ 14733 w 18859"/>
              <a:gd name="connsiteY4" fmla="*/ 8500 h 21600"/>
              <a:gd name="connsiteX5" fmla="*/ 18859 w 18859"/>
              <a:gd name="connsiteY5" fmla="*/ 0 h 21600"/>
              <a:gd name="connsiteX0" fmla="*/ 0 w 17602"/>
              <a:gd name="connsiteY0" fmla="*/ 19509 h 19509"/>
              <a:gd name="connsiteX1" fmla="*/ 4273 w 17602"/>
              <a:gd name="connsiteY1" fmla="*/ 11209 h 19509"/>
              <a:gd name="connsiteX2" fmla="*/ 6335 w 17602"/>
              <a:gd name="connsiteY2" fmla="*/ 14509 h 19509"/>
              <a:gd name="connsiteX3" fmla="*/ 12376 w 17602"/>
              <a:gd name="connsiteY3" fmla="*/ 2509 h 19509"/>
              <a:gd name="connsiteX4" fmla="*/ 14733 w 17602"/>
              <a:gd name="connsiteY4" fmla="*/ 6409 h 19509"/>
              <a:gd name="connsiteX5" fmla="*/ 17602 w 17602"/>
              <a:gd name="connsiteY5" fmla="*/ 0 h 19509"/>
              <a:gd name="connsiteX0" fmla="*/ 0 w 17602"/>
              <a:gd name="connsiteY0" fmla="*/ 19509 h 19509"/>
              <a:gd name="connsiteX1" fmla="*/ 4273 w 17602"/>
              <a:gd name="connsiteY1" fmla="*/ 11209 h 19509"/>
              <a:gd name="connsiteX2" fmla="*/ 6335 w 17602"/>
              <a:gd name="connsiteY2" fmla="*/ 14509 h 19509"/>
              <a:gd name="connsiteX3" fmla="*/ 12376 w 17602"/>
              <a:gd name="connsiteY3" fmla="*/ 2509 h 19509"/>
              <a:gd name="connsiteX4" fmla="*/ 17602 w 17602"/>
              <a:gd name="connsiteY4" fmla="*/ 0 h 19509"/>
              <a:gd name="connsiteX0" fmla="*/ 0 w 17602"/>
              <a:gd name="connsiteY0" fmla="*/ 19509 h 19509"/>
              <a:gd name="connsiteX1" fmla="*/ 4273 w 17602"/>
              <a:gd name="connsiteY1" fmla="*/ 11209 h 19509"/>
              <a:gd name="connsiteX2" fmla="*/ 6335 w 17602"/>
              <a:gd name="connsiteY2" fmla="*/ 14509 h 19509"/>
              <a:gd name="connsiteX3" fmla="*/ 17602 w 17602"/>
              <a:gd name="connsiteY3" fmla="*/ 0 h 19509"/>
              <a:gd name="connsiteX0" fmla="*/ 0 w 6335"/>
              <a:gd name="connsiteY0" fmla="*/ 8300 h 8300"/>
              <a:gd name="connsiteX1" fmla="*/ 4273 w 6335"/>
              <a:gd name="connsiteY1" fmla="*/ 0 h 8300"/>
              <a:gd name="connsiteX2" fmla="*/ 6335 w 6335"/>
              <a:gd name="connsiteY2" fmla="*/ 3300 h 8300"/>
              <a:gd name="connsiteX0" fmla="*/ 0 w 10000"/>
              <a:gd name="connsiteY0" fmla="*/ 10000 h 10000"/>
              <a:gd name="connsiteX1" fmla="*/ 6745 w 10000"/>
              <a:gd name="connsiteY1" fmla="*/ 0 h 10000"/>
              <a:gd name="connsiteX2" fmla="*/ 10000 w 10000"/>
              <a:gd name="connsiteY2" fmla="*/ 3976 h 10000"/>
              <a:gd name="connsiteX0" fmla="*/ 0 w 10000"/>
              <a:gd name="connsiteY0" fmla="*/ 10000 h 10000"/>
              <a:gd name="connsiteX1" fmla="*/ 6745 w 10000"/>
              <a:gd name="connsiteY1" fmla="*/ 0 h 10000"/>
              <a:gd name="connsiteX2" fmla="*/ 10000 w 10000"/>
              <a:gd name="connsiteY2" fmla="*/ 397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6745" y="0"/>
                </a:lnTo>
                <a:lnTo>
                  <a:pt x="10000" y="3976"/>
                </a:lnTo>
              </a:path>
            </a:pathLst>
          </a:custGeom>
          <a:noFill/>
          <a:ln w="635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45" name="AutoShape 11"/>
          <p:cNvSpPr>
            <a:spLocks/>
          </p:cNvSpPr>
          <p:nvPr/>
        </p:nvSpPr>
        <p:spPr bwMode="auto">
          <a:xfrm>
            <a:off x="3505200" y="3352800"/>
            <a:ext cx="609600" cy="914400"/>
          </a:xfrm>
          <a:custGeom>
            <a:avLst/>
            <a:gdLst>
              <a:gd name="connsiteX0" fmla="*/ 2181 w 23781"/>
              <a:gd name="connsiteY0" fmla="*/ 11435 h 21600"/>
              <a:gd name="connsiteX1" fmla="*/ 0 w 23781"/>
              <a:gd name="connsiteY1" fmla="*/ 10018 h 21600"/>
              <a:gd name="connsiteX2" fmla="*/ 15681 w 23781"/>
              <a:gd name="connsiteY2" fmla="*/ 0 h 21600"/>
              <a:gd name="connsiteX3" fmla="*/ 23781 w 23781"/>
              <a:gd name="connsiteY3" fmla="*/ 21600 h 21600"/>
              <a:gd name="connsiteX0" fmla="*/ 0 w 21600"/>
              <a:gd name="connsiteY0" fmla="*/ 11435 h 21600"/>
              <a:gd name="connsiteX1" fmla="*/ 8475 w 21600"/>
              <a:gd name="connsiteY1" fmla="*/ 11053 h 21600"/>
              <a:gd name="connsiteX2" fmla="*/ 13500 w 21600"/>
              <a:gd name="connsiteY2" fmla="*/ 0 h 21600"/>
              <a:gd name="connsiteX3" fmla="*/ 21600 w 21600"/>
              <a:gd name="connsiteY3" fmla="*/ 21600 h 21600"/>
              <a:gd name="connsiteX0" fmla="*/ 0 w 24425"/>
              <a:gd name="connsiteY0" fmla="*/ 0 h 30443"/>
              <a:gd name="connsiteX1" fmla="*/ 11300 w 24425"/>
              <a:gd name="connsiteY1" fmla="*/ 19896 h 30443"/>
              <a:gd name="connsiteX2" fmla="*/ 16325 w 24425"/>
              <a:gd name="connsiteY2" fmla="*/ 8843 h 30443"/>
              <a:gd name="connsiteX3" fmla="*/ 24425 w 24425"/>
              <a:gd name="connsiteY3" fmla="*/ 30443 h 30443"/>
              <a:gd name="connsiteX0" fmla="*/ 0 w 24425"/>
              <a:gd name="connsiteY0" fmla="*/ 0 h 30443"/>
              <a:gd name="connsiteX1" fmla="*/ 8475 w 24425"/>
              <a:gd name="connsiteY1" fmla="*/ 15475 h 30443"/>
              <a:gd name="connsiteX2" fmla="*/ 16325 w 24425"/>
              <a:gd name="connsiteY2" fmla="*/ 8843 h 30443"/>
              <a:gd name="connsiteX3" fmla="*/ 24425 w 24425"/>
              <a:gd name="connsiteY3" fmla="*/ 30443 h 30443"/>
              <a:gd name="connsiteX0" fmla="*/ 0 w 30075"/>
              <a:gd name="connsiteY0" fmla="*/ 0 h 37075"/>
              <a:gd name="connsiteX1" fmla="*/ 14125 w 30075"/>
              <a:gd name="connsiteY1" fmla="*/ 22107 h 37075"/>
              <a:gd name="connsiteX2" fmla="*/ 21975 w 30075"/>
              <a:gd name="connsiteY2" fmla="*/ 15475 h 37075"/>
              <a:gd name="connsiteX3" fmla="*/ 30075 w 30075"/>
              <a:gd name="connsiteY3" fmla="*/ 37075 h 37075"/>
              <a:gd name="connsiteX0" fmla="*/ 0 w 30075"/>
              <a:gd name="connsiteY0" fmla="*/ 0 h 37075"/>
              <a:gd name="connsiteX1" fmla="*/ 11300 w 30075"/>
              <a:gd name="connsiteY1" fmla="*/ 26528 h 37075"/>
              <a:gd name="connsiteX2" fmla="*/ 21975 w 30075"/>
              <a:gd name="connsiteY2" fmla="*/ 15475 h 37075"/>
              <a:gd name="connsiteX3" fmla="*/ 30075 w 30075"/>
              <a:gd name="connsiteY3" fmla="*/ 37075 h 3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75" h="37075">
                <a:moveTo>
                  <a:pt x="0" y="0"/>
                </a:moveTo>
                <a:lnTo>
                  <a:pt x="11300" y="26528"/>
                </a:lnTo>
                <a:lnTo>
                  <a:pt x="21975" y="15475"/>
                </a:lnTo>
                <a:lnTo>
                  <a:pt x="30075" y="37075"/>
                </a:lnTo>
              </a:path>
            </a:pathLst>
          </a:custGeom>
          <a:noFill/>
          <a:ln w="63500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46" name="AutoShape 3"/>
          <p:cNvSpPr>
            <a:spLocks/>
          </p:cNvSpPr>
          <p:nvPr/>
        </p:nvSpPr>
        <p:spPr bwMode="auto">
          <a:xfrm>
            <a:off x="4114800" y="2286001"/>
            <a:ext cx="1143000" cy="2005067"/>
          </a:xfrm>
          <a:custGeom>
            <a:avLst/>
            <a:gdLst>
              <a:gd name="connsiteX0" fmla="*/ 0 w 18859"/>
              <a:gd name="connsiteY0" fmla="*/ 21600 h 21600"/>
              <a:gd name="connsiteX1" fmla="*/ 4273 w 18859"/>
              <a:gd name="connsiteY1" fmla="*/ 13300 h 21600"/>
              <a:gd name="connsiteX2" fmla="*/ 6335 w 18859"/>
              <a:gd name="connsiteY2" fmla="*/ 16600 h 21600"/>
              <a:gd name="connsiteX3" fmla="*/ 12376 w 18859"/>
              <a:gd name="connsiteY3" fmla="*/ 4600 h 21600"/>
              <a:gd name="connsiteX4" fmla="*/ 14733 w 18859"/>
              <a:gd name="connsiteY4" fmla="*/ 8500 h 21600"/>
              <a:gd name="connsiteX5" fmla="*/ 18859 w 18859"/>
              <a:gd name="connsiteY5" fmla="*/ 0 h 21600"/>
              <a:gd name="connsiteX0" fmla="*/ 0 w 17602"/>
              <a:gd name="connsiteY0" fmla="*/ 19509 h 19509"/>
              <a:gd name="connsiteX1" fmla="*/ 4273 w 17602"/>
              <a:gd name="connsiteY1" fmla="*/ 11209 h 19509"/>
              <a:gd name="connsiteX2" fmla="*/ 6335 w 17602"/>
              <a:gd name="connsiteY2" fmla="*/ 14509 h 19509"/>
              <a:gd name="connsiteX3" fmla="*/ 12376 w 17602"/>
              <a:gd name="connsiteY3" fmla="*/ 2509 h 19509"/>
              <a:gd name="connsiteX4" fmla="*/ 14733 w 17602"/>
              <a:gd name="connsiteY4" fmla="*/ 6409 h 19509"/>
              <a:gd name="connsiteX5" fmla="*/ 17602 w 17602"/>
              <a:gd name="connsiteY5" fmla="*/ 0 h 1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02" h="19509">
                <a:moveTo>
                  <a:pt x="0" y="19509"/>
                </a:moveTo>
                <a:lnTo>
                  <a:pt x="4273" y="11209"/>
                </a:lnTo>
                <a:lnTo>
                  <a:pt x="6335" y="14509"/>
                </a:lnTo>
                <a:lnTo>
                  <a:pt x="12376" y="2509"/>
                </a:lnTo>
                <a:lnTo>
                  <a:pt x="14733" y="6409"/>
                </a:lnTo>
                <a:lnTo>
                  <a:pt x="17602" y="0"/>
                </a:lnTo>
              </a:path>
            </a:pathLst>
          </a:custGeom>
          <a:noFill/>
          <a:ln w="63500">
            <a:solidFill>
              <a:srgbClr val="001445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62200" y="609600"/>
            <a:ext cx="4993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/>
              <a:t>External Retracements</a:t>
            </a:r>
          </a:p>
        </p:txBody>
      </p:sp>
    </p:spTree>
    <p:extLst>
      <p:ext uri="{BB962C8B-B14F-4D97-AF65-F5344CB8AC3E}">
        <p14:creationId xmlns:p14="http://schemas.microsoft.com/office/powerpoint/2010/main" val="187640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7" grpId="0"/>
      <p:bldP spid="45" grpId="0" animBg="1"/>
      <p:bldP spid="4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Fib To Corrective Waves - Extensions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Fib extensions study the on-going </a:t>
            </a:r>
            <a:r>
              <a:rPr lang="en-US" b="1" dirty="0"/>
              <a:t>corrective wave </a:t>
            </a:r>
            <a:r>
              <a:rPr lang="en-US" dirty="0"/>
              <a:t>and provide an area that a future could </a:t>
            </a:r>
            <a:r>
              <a:rPr lang="en-US" b="1" dirty="0"/>
              <a:t>trend wave </a:t>
            </a:r>
            <a:r>
              <a:rPr lang="en-US" dirty="0"/>
              <a:t>occupy. </a:t>
            </a:r>
          </a:p>
          <a:p>
            <a:r>
              <a:rPr lang="en-US" dirty="0"/>
              <a:t>Primary extensions </a:t>
            </a:r>
          </a:p>
          <a:p>
            <a:pPr lvl="1"/>
            <a:r>
              <a:rPr lang="en-US" dirty="0"/>
              <a:t>127.2%</a:t>
            </a:r>
          </a:p>
          <a:p>
            <a:pPr lvl="1"/>
            <a:r>
              <a:rPr lang="en-US" dirty="0"/>
              <a:t>161.8%</a:t>
            </a:r>
          </a:p>
          <a:p>
            <a:pPr lvl="1"/>
            <a:r>
              <a:rPr lang="en-US" dirty="0"/>
              <a:t>200%</a:t>
            </a:r>
          </a:p>
          <a:p>
            <a:pPr lvl="1"/>
            <a:r>
              <a:rPr lang="en-US" dirty="0"/>
              <a:t>261.8%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544" y="1371601"/>
            <a:ext cx="4578056" cy="3969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9" t="77334" r="5955"/>
          <a:stretch/>
        </p:blipFill>
        <p:spPr>
          <a:xfrm>
            <a:off x="5937544" y="4935844"/>
            <a:ext cx="4578056" cy="1241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81026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4" b="-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Fibonacci</a:t>
            </a:r>
            <a:r>
              <a:rPr lang="en-US" dirty="0">
                <a:solidFill>
                  <a:srgbClr val="FFFFFF"/>
                </a:solidFill>
              </a:rPr>
              <a:t> Tool #3 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Projections</a:t>
            </a:r>
          </a:p>
        </p:txBody>
      </p:sp>
    </p:spTree>
    <p:extLst>
      <p:ext uri="{BB962C8B-B14F-4D97-AF65-F5344CB8AC3E}">
        <p14:creationId xmlns:p14="http://schemas.microsoft.com/office/powerpoint/2010/main" val="15006397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86601" y="1905001"/>
            <a:ext cx="3076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Projections are</a:t>
            </a:r>
          </a:p>
          <a:p>
            <a:r>
              <a:rPr lang="en-US" sz="2400" b="1" dirty="0"/>
              <a:t>used to measure trend</a:t>
            </a:r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2400" b="1" dirty="0"/>
              <a:t>waves</a:t>
            </a:r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2438400" y="1676401"/>
            <a:ext cx="4191000" cy="354414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21600"/>
                </a:moveTo>
                <a:lnTo>
                  <a:pt x="725" y="18256"/>
                </a:lnTo>
                <a:lnTo>
                  <a:pt x="1036" y="19612"/>
                </a:lnTo>
                <a:lnTo>
                  <a:pt x="1865" y="15816"/>
                </a:lnTo>
                <a:lnTo>
                  <a:pt x="2227" y="17081"/>
                </a:lnTo>
                <a:lnTo>
                  <a:pt x="3108" y="13647"/>
                </a:lnTo>
                <a:lnTo>
                  <a:pt x="3781" y="17443"/>
                </a:lnTo>
                <a:lnTo>
                  <a:pt x="4558" y="15183"/>
                </a:lnTo>
                <a:lnTo>
                  <a:pt x="5439" y="18798"/>
                </a:lnTo>
                <a:lnTo>
                  <a:pt x="7355" y="11116"/>
                </a:lnTo>
                <a:lnTo>
                  <a:pt x="8391" y="15364"/>
                </a:lnTo>
                <a:lnTo>
                  <a:pt x="11551" y="4338"/>
                </a:lnTo>
                <a:lnTo>
                  <a:pt x="12535" y="7321"/>
                </a:lnTo>
                <a:lnTo>
                  <a:pt x="14452" y="1717"/>
                </a:lnTo>
                <a:lnTo>
                  <a:pt x="15695" y="7863"/>
                </a:lnTo>
                <a:lnTo>
                  <a:pt x="16886" y="3796"/>
                </a:lnTo>
                <a:lnTo>
                  <a:pt x="17922" y="9309"/>
                </a:lnTo>
                <a:lnTo>
                  <a:pt x="18958" y="5513"/>
                </a:lnTo>
                <a:lnTo>
                  <a:pt x="19269" y="6959"/>
                </a:lnTo>
                <a:lnTo>
                  <a:pt x="20357" y="2259"/>
                </a:lnTo>
                <a:lnTo>
                  <a:pt x="20771" y="3344"/>
                </a:lnTo>
                <a:lnTo>
                  <a:pt x="21600" y="0"/>
                </a:lnTo>
              </a:path>
            </a:pathLst>
          </a:custGeom>
          <a:noFill/>
          <a:ln w="50800">
            <a:solidFill>
              <a:srgbClr val="001445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grpSp>
        <p:nvGrpSpPr>
          <p:cNvPr id="3" name="Group 11"/>
          <p:cNvGrpSpPr/>
          <p:nvPr/>
        </p:nvGrpSpPr>
        <p:grpSpPr>
          <a:xfrm>
            <a:off x="3016470" y="3870960"/>
            <a:ext cx="505812" cy="894082"/>
            <a:chOff x="7721600" y="3581400"/>
            <a:chExt cx="1422405" cy="1524004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7721600" y="3581400"/>
              <a:ext cx="444500" cy="1250434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8559800" y="3962402"/>
              <a:ext cx="584205" cy="1143002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H="1">
              <a:off x="8166100" y="3962400"/>
              <a:ext cx="393700" cy="869434"/>
            </a:xfrm>
            <a:prstGeom prst="line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6" name="TextBox 35"/>
          <p:cNvSpPr txBox="1"/>
          <p:nvPr/>
        </p:nvSpPr>
        <p:spPr>
          <a:xfrm>
            <a:off x="7162801" y="3200401"/>
            <a:ext cx="2402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…. by measuring</a:t>
            </a:r>
          </a:p>
          <a:p>
            <a:r>
              <a:rPr lang="en-US" sz="2400" b="1" dirty="0"/>
              <a:t>previous </a:t>
            </a:r>
            <a:r>
              <a:rPr lang="en-US" sz="2400" b="1" u="sng" dirty="0">
                <a:solidFill>
                  <a:schemeClr val="accent1"/>
                </a:solidFill>
              </a:rPr>
              <a:t>trend</a:t>
            </a:r>
            <a:r>
              <a:rPr lang="en-US" sz="2400" b="1" dirty="0"/>
              <a:t> &amp;</a:t>
            </a:r>
          </a:p>
          <a:p>
            <a:r>
              <a:rPr lang="en-US" sz="2400" b="1" u="sng" dirty="0">
                <a:solidFill>
                  <a:srgbClr val="FF0000"/>
                </a:solidFill>
              </a:rPr>
              <a:t>corrective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/>
              <a:t>waves.</a:t>
            </a:r>
          </a:p>
        </p:txBody>
      </p:sp>
      <p:sp>
        <p:nvSpPr>
          <p:cNvPr id="37" name="AutoShape 5"/>
          <p:cNvSpPr>
            <a:spLocks/>
          </p:cNvSpPr>
          <p:nvPr/>
        </p:nvSpPr>
        <p:spPr bwMode="auto">
          <a:xfrm>
            <a:off x="2438400" y="3962400"/>
            <a:ext cx="609600" cy="1222892"/>
          </a:xfrm>
          <a:custGeom>
            <a:avLst/>
            <a:gdLst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4558 w 21600"/>
              <a:gd name="connsiteY6" fmla="*/ 15183 h 21600"/>
              <a:gd name="connsiteX7" fmla="*/ 5439 w 21600"/>
              <a:gd name="connsiteY7" fmla="*/ 18798 h 21600"/>
              <a:gd name="connsiteX8" fmla="*/ 7355 w 21600"/>
              <a:gd name="connsiteY8" fmla="*/ 11116 h 21600"/>
              <a:gd name="connsiteX9" fmla="*/ 8391 w 21600"/>
              <a:gd name="connsiteY9" fmla="*/ 15364 h 21600"/>
              <a:gd name="connsiteX10" fmla="*/ 11551 w 21600"/>
              <a:gd name="connsiteY10" fmla="*/ 4338 h 21600"/>
              <a:gd name="connsiteX11" fmla="*/ 12535 w 21600"/>
              <a:gd name="connsiteY11" fmla="*/ 7321 h 21600"/>
              <a:gd name="connsiteX12" fmla="*/ 14452 w 21600"/>
              <a:gd name="connsiteY12" fmla="*/ 1717 h 21600"/>
              <a:gd name="connsiteX13" fmla="*/ 15695 w 21600"/>
              <a:gd name="connsiteY13" fmla="*/ 7863 h 21600"/>
              <a:gd name="connsiteX14" fmla="*/ 16886 w 21600"/>
              <a:gd name="connsiteY14" fmla="*/ 3796 h 21600"/>
              <a:gd name="connsiteX15" fmla="*/ 17922 w 21600"/>
              <a:gd name="connsiteY15" fmla="*/ 9309 h 21600"/>
              <a:gd name="connsiteX16" fmla="*/ 18958 w 21600"/>
              <a:gd name="connsiteY16" fmla="*/ 5513 h 21600"/>
              <a:gd name="connsiteX17" fmla="*/ 19269 w 21600"/>
              <a:gd name="connsiteY17" fmla="*/ 6959 h 21600"/>
              <a:gd name="connsiteX18" fmla="*/ 20357 w 21600"/>
              <a:gd name="connsiteY18" fmla="*/ 2259 h 21600"/>
              <a:gd name="connsiteX19" fmla="*/ 20771 w 21600"/>
              <a:gd name="connsiteY19" fmla="*/ 3344 h 21600"/>
              <a:gd name="connsiteX20" fmla="*/ 21600 w 21600"/>
              <a:gd name="connsiteY20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5439 w 21600"/>
              <a:gd name="connsiteY6" fmla="*/ 18798 h 21600"/>
              <a:gd name="connsiteX7" fmla="*/ 7355 w 21600"/>
              <a:gd name="connsiteY7" fmla="*/ 11116 h 21600"/>
              <a:gd name="connsiteX8" fmla="*/ 8391 w 21600"/>
              <a:gd name="connsiteY8" fmla="*/ 15364 h 21600"/>
              <a:gd name="connsiteX9" fmla="*/ 11551 w 21600"/>
              <a:gd name="connsiteY9" fmla="*/ 4338 h 21600"/>
              <a:gd name="connsiteX10" fmla="*/ 12535 w 21600"/>
              <a:gd name="connsiteY10" fmla="*/ 7321 h 21600"/>
              <a:gd name="connsiteX11" fmla="*/ 14452 w 21600"/>
              <a:gd name="connsiteY11" fmla="*/ 1717 h 21600"/>
              <a:gd name="connsiteX12" fmla="*/ 15695 w 21600"/>
              <a:gd name="connsiteY12" fmla="*/ 7863 h 21600"/>
              <a:gd name="connsiteX13" fmla="*/ 16886 w 21600"/>
              <a:gd name="connsiteY13" fmla="*/ 3796 h 21600"/>
              <a:gd name="connsiteX14" fmla="*/ 17922 w 21600"/>
              <a:gd name="connsiteY14" fmla="*/ 9309 h 21600"/>
              <a:gd name="connsiteX15" fmla="*/ 18958 w 21600"/>
              <a:gd name="connsiteY15" fmla="*/ 5513 h 21600"/>
              <a:gd name="connsiteX16" fmla="*/ 19269 w 21600"/>
              <a:gd name="connsiteY16" fmla="*/ 6959 h 21600"/>
              <a:gd name="connsiteX17" fmla="*/ 20357 w 21600"/>
              <a:gd name="connsiteY17" fmla="*/ 2259 h 21600"/>
              <a:gd name="connsiteX18" fmla="*/ 20771 w 21600"/>
              <a:gd name="connsiteY18" fmla="*/ 3344 h 21600"/>
              <a:gd name="connsiteX19" fmla="*/ 21600 w 21600"/>
              <a:gd name="connsiteY19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5439 w 21600"/>
              <a:gd name="connsiteY6" fmla="*/ 18798 h 21600"/>
              <a:gd name="connsiteX7" fmla="*/ 7355 w 21600"/>
              <a:gd name="connsiteY7" fmla="*/ 11116 h 21600"/>
              <a:gd name="connsiteX8" fmla="*/ 8391 w 21600"/>
              <a:gd name="connsiteY8" fmla="*/ 15364 h 21600"/>
              <a:gd name="connsiteX9" fmla="*/ 11551 w 21600"/>
              <a:gd name="connsiteY9" fmla="*/ 4338 h 21600"/>
              <a:gd name="connsiteX10" fmla="*/ 12535 w 21600"/>
              <a:gd name="connsiteY10" fmla="*/ 7321 h 21600"/>
              <a:gd name="connsiteX11" fmla="*/ 14452 w 21600"/>
              <a:gd name="connsiteY11" fmla="*/ 1717 h 21600"/>
              <a:gd name="connsiteX12" fmla="*/ 15695 w 21600"/>
              <a:gd name="connsiteY12" fmla="*/ 7863 h 21600"/>
              <a:gd name="connsiteX13" fmla="*/ 16886 w 21600"/>
              <a:gd name="connsiteY13" fmla="*/ 3796 h 21600"/>
              <a:gd name="connsiteX14" fmla="*/ 17922 w 21600"/>
              <a:gd name="connsiteY14" fmla="*/ 9309 h 21600"/>
              <a:gd name="connsiteX15" fmla="*/ 18958 w 21600"/>
              <a:gd name="connsiteY15" fmla="*/ 5513 h 21600"/>
              <a:gd name="connsiteX16" fmla="*/ 19269 w 21600"/>
              <a:gd name="connsiteY16" fmla="*/ 6959 h 21600"/>
              <a:gd name="connsiteX17" fmla="*/ 20357 w 21600"/>
              <a:gd name="connsiteY17" fmla="*/ 2259 h 21600"/>
              <a:gd name="connsiteX18" fmla="*/ 20771 w 21600"/>
              <a:gd name="connsiteY18" fmla="*/ 3344 h 21600"/>
              <a:gd name="connsiteX19" fmla="*/ 21600 w 21600"/>
              <a:gd name="connsiteY19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7355 w 21600"/>
              <a:gd name="connsiteY6" fmla="*/ 11116 h 21600"/>
              <a:gd name="connsiteX7" fmla="*/ 8391 w 21600"/>
              <a:gd name="connsiteY7" fmla="*/ 15364 h 21600"/>
              <a:gd name="connsiteX8" fmla="*/ 11551 w 21600"/>
              <a:gd name="connsiteY8" fmla="*/ 4338 h 21600"/>
              <a:gd name="connsiteX9" fmla="*/ 12535 w 21600"/>
              <a:gd name="connsiteY9" fmla="*/ 7321 h 21600"/>
              <a:gd name="connsiteX10" fmla="*/ 14452 w 21600"/>
              <a:gd name="connsiteY10" fmla="*/ 1717 h 21600"/>
              <a:gd name="connsiteX11" fmla="*/ 15695 w 21600"/>
              <a:gd name="connsiteY11" fmla="*/ 7863 h 21600"/>
              <a:gd name="connsiteX12" fmla="*/ 16886 w 21600"/>
              <a:gd name="connsiteY12" fmla="*/ 3796 h 21600"/>
              <a:gd name="connsiteX13" fmla="*/ 17922 w 21600"/>
              <a:gd name="connsiteY13" fmla="*/ 9309 h 21600"/>
              <a:gd name="connsiteX14" fmla="*/ 18958 w 21600"/>
              <a:gd name="connsiteY14" fmla="*/ 5513 h 21600"/>
              <a:gd name="connsiteX15" fmla="*/ 19269 w 21600"/>
              <a:gd name="connsiteY15" fmla="*/ 6959 h 21600"/>
              <a:gd name="connsiteX16" fmla="*/ 20357 w 21600"/>
              <a:gd name="connsiteY16" fmla="*/ 2259 h 21600"/>
              <a:gd name="connsiteX17" fmla="*/ 20771 w 21600"/>
              <a:gd name="connsiteY17" fmla="*/ 3344 h 21600"/>
              <a:gd name="connsiteX18" fmla="*/ 21600 w 21600"/>
              <a:gd name="connsiteY18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8391 w 21600"/>
              <a:gd name="connsiteY6" fmla="*/ 15364 h 21600"/>
              <a:gd name="connsiteX7" fmla="*/ 11551 w 21600"/>
              <a:gd name="connsiteY7" fmla="*/ 4338 h 21600"/>
              <a:gd name="connsiteX8" fmla="*/ 12535 w 21600"/>
              <a:gd name="connsiteY8" fmla="*/ 7321 h 21600"/>
              <a:gd name="connsiteX9" fmla="*/ 14452 w 21600"/>
              <a:gd name="connsiteY9" fmla="*/ 1717 h 21600"/>
              <a:gd name="connsiteX10" fmla="*/ 15695 w 21600"/>
              <a:gd name="connsiteY10" fmla="*/ 7863 h 21600"/>
              <a:gd name="connsiteX11" fmla="*/ 16886 w 21600"/>
              <a:gd name="connsiteY11" fmla="*/ 3796 h 21600"/>
              <a:gd name="connsiteX12" fmla="*/ 17922 w 21600"/>
              <a:gd name="connsiteY12" fmla="*/ 9309 h 21600"/>
              <a:gd name="connsiteX13" fmla="*/ 18958 w 21600"/>
              <a:gd name="connsiteY13" fmla="*/ 5513 h 21600"/>
              <a:gd name="connsiteX14" fmla="*/ 19269 w 21600"/>
              <a:gd name="connsiteY14" fmla="*/ 6959 h 21600"/>
              <a:gd name="connsiteX15" fmla="*/ 20357 w 21600"/>
              <a:gd name="connsiteY15" fmla="*/ 2259 h 21600"/>
              <a:gd name="connsiteX16" fmla="*/ 20771 w 21600"/>
              <a:gd name="connsiteY16" fmla="*/ 3344 h 21600"/>
              <a:gd name="connsiteX17" fmla="*/ 21600 w 21600"/>
              <a:gd name="connsiteY17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1551 w 21600"/>
              <a:gd name="connsiteY6" fmla="*/ 4338 h 21600"/>
              <a:gd name="connsiteX7" fmla="*/ 12535 w 21600"/>
              <a:gd name="connsiteY7" fmla="*/ 7321 h 21600"/>
              <a:gd name="connsiteX8" fmla="*/ 14452 w 21600"/>
              <a:gd name="connsiteY8" fmla="*/ 1717 h 21600"/>
              <a:gd name="connsiteX9" fmla="*/ 15695 w 21600"/>
              <a:gd name="connsiteY9" fmla="*/ 7863 h 21600"/>
              <a:gd name="connsiteX10" fmla="*/ 16886 w 21600"/>
              <a:gd name="connsiteY10" fmla="*/ 3796 h 21600"/>
              <a:gd name="connsiteX11" fmla="*/ 17922 w 21600"/>
              <a:gd name="connsiteY11" fmla="*/ 9309 h 21600"/>
              <a:gd name="connsiteX12" fmla="*/ 18958 w 21600"/>
              <a:gd name="connsiteY12" fmla="*/ 5513 h 21600"/>
              <a:gd name="connsiteX13" fmla="*/ 19269 w 21600"/>
              <a:gd name="connsiteY13" fmla="*/ 6959 h 21600"/>
              <a:gd name="connsiteX14" fmla="*/ 20357 w 21600"/>
              <a:gd name="connsiteY14" fmla="*/ 2259 h 21600"/>
              <a:gd name="connsiteX15" fmla="*/ 20771 w 21600"/>
              <a:gd name="connsiteY15" fmla="*/ 3344 h 21600"/>
              <a:gd name="connsiteX16" fmla="*/ 21600 w 21600"/>
              <a:gd name="connsiteY16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2535 w 21600"/>
              <a:gd name="connsiteY6" fmla="*/ 7321 h 21600"/>
              <a:gd name="connsiteX7" fmla="*/ 14452 w 21600"/>
              <a:gd name="connsiteY7" fmla="*/ 1717 h 21600"/>
              <a:gd name="connsiteX8" fmla="*/ 15695 w 21600"/>
              <a:gd name="connsiteY8" fmla="*/ 7863 h 21600"/>
              <a:gd name="connsiteX9" fmla="*/ 16886 w 21600"/>
              <a:gd name="connsiteY9" fmla="*/ 3796 h 21600"/>
              <a:gd name="connsiteX10" fmla="*/ 17922 w 21600"/>
              <a:gd name="connsiteY10" fmla="*/ 9309 h 21600"/>
              <a:gd name="connsiteX11" fmla="*/ 18958 w 21600"/>
              <a:gd name="connsiteY11" fmla="*/ 5513 h 21600"/>
              <a:gd name="connsiteX12" fmla="*/ 19269 w 21600"/>
              <a:gd name="connsiteY12" fmla="*/ 6959 h 21600"/>
              <a:gd name="connsiteX13" fmla="*/ 20357 w 21600"/>
              <a:gd name="connsiteY13" fmla="*/ 2259 h 21600"/>
              <a:gd name="connsiteX14" fmla="*/ 20771 w 21600"/>
              <a:gd name="connsiteY14" fmla="*/ 3344 h 21600"/>
              <a:gd name="connsiteX15" fmla="*/ 21600 w 21600"/>
              <a:gd name="connsiteY15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4452 w 21600"/>
              <a:gd name="connsiteY6" fmla="*/ 1717 h 21600"/>
              <a:gd name="connsiteX7" fmla="*/ 15695 w 21600"/>
              <a:gd name="connsiteY7" fmla="*/ 7863 h 21600"/>
              <a:gd name="connsiteX8" fmla="*/ 16886 w 21600"/>
              <a:gd name="connsiteY8" fmla="*/ 3796 h 21600"/>
              <a:gd name="connsiteX9" fmla="*/ 17922 w 21600"/>
              <a:gd name="connsiteY9" fmla="*/ 9309 h 21600"/>
              <a:gd name="connsiteX10" fmla="*/ 18958 w 21600"/>
              <a:gd name="connsiteY10" fmla="*/ 5513 h 21600"/>
              <a:gd name="connsiteX11" fmla="*/ 19269 w 21600"/>
              <a:gd name="connsiteY11" fmla="*/ 6959 h 21600"/>
              <a:gd name="connsiteX12" fmla="*/ 20357 w 21600"/>
              <a:gd name="connsiteY12" fmla="*/ 2259 h 21600"/>
              <a:gd name="connsiteX13" fmla="*/ 20771 w 21600"/>
              <a:gd name="connsiteY13" fmla="*/ 3344 h 21600"/>
              <a:gd name="connsiteX14" fmla="*/ 21600 w 21600"/>
              <a:gd name="connsiteY14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5695 w 21600"/>
              <a:gd name="connsiteY6" fmla="*/ 7863 h 21600"/>
              <a:gd name="connsiteX7" fmla="*/ 16886 w 21600"/>
              <a:gd name="connsiteY7" fmla="*/ 3796 h 21600"/>
              <a:gd name="connsiteX8" fmla="*/ 17922 w 21600"/>
              <a:gd name="connsiteY8" fmla="*/ 9309 h 21600"/>
              <a:gd name="connsiteX9" fmla="*/ 18958 w 21600"/>
              <a:gd name="connsiteY9" fmla="*/ 5513 h 21600"/>
              <a:gd name="connsiteX10" fmla="*/ 19269 w 21600"/>
              <a:gd name="connsiteY10" fmla="*/ 6959 h 21600"/>
              <a:gd name="connsiteX11" fmla="*/ 20357 w 21600"/>
              <a:gd name="connsiteY11" fmla="*/ 2259 h 21600"/>
              <a:gd name="connsiteX12" fmla="*/ 20771 w 21600"/>
              <a:gd name="connsiteY12" fmla="*/ 3344 h 21600"/>
              <a:gd name="connsiteX13" fmla="*/ 21600 w 21600"/>
              <a:gd name="connsiteY13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5695 w 21600"/>
              <a:gd name="connsiteY6" fmla="*/ 7863 h 21600"/>
              <a:gd name="connsiteX7" fmla="*/ 17922 w 21600"/>
              <a:gd name="connsiteY7" fmla="*/ 9309 h 21600"/>
              <a:gd name="connsiteX8" fmla="*/ 18958 w 21600"/>
              <a:gd name="connsiteY8" fmla="*/ 5513 h 21600"/>
              <a:gd name="connsiteX9" fmla="*/ 19269 w 21600"/>
              <a:gd name="connsiteY9" fmla="*/ 6959 h 21600"/>
              <a:gd name="connsiteX10" fmla="*/ 20357 w 21600"/>
              <a:gd name="connsiteY10" fmla="*/ 2259 h 21600"/>
              <a:gd name="connsiteX11" fmla="*/ 20771 w 21600"/>
              <a:gd name="connsiteY11" fmla="*/ 3344 h 21600"/>
              <a:gd name="connsiteX12" fmla="*/ 21600 w 21600"/>
              <a:gd name="connsiteY12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18958 w 21600"/>
              <a:gd name="connsiteY7" fmla="*/ 5513 h 21600"/>
              <a:gd name="connsiteX8" fmla="*/ 19269 w 21600"/>
              <a:gd name="connsiteY8" fmla="*/ 6959 h 21600"/>
              <a:gd name="connsiteX9" fmla="*/ 20357 w 21600"/>
              <a:gd name="connsiteY9" fmla="*/ 2259 h 21600"/>
              <a:gd name="connsiteX10" fmla="*/ 20771 w 21600"/>
              <a:gd name="connsiteY10" fmla="*/ 3344 h 21600"/>
              <a:gd name="connsiteX11" fmla="*/ 21600 w 21600"/>
              <a:gd name="connsiteY11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19269 w 21600"/>
              <a:gd name="connsiteY7" fmla="*/ 6959 h 21600"/>
              <a:gd name="connsiteX8" fmla="*/ 20357 w 21600"/>
              <a:gd name="connsiteY8" fmla="*/ 2259 h 21600"/>
              <a:gd name="connsiteX9" fmla="*/ 20771 w 21600"/>
              <a:gd name="connsiteY9" fmla="*/ 3344 h 21600"/>
              <a:gd name="connsiteX10" fmla="*/ 21600 w 21600"/>
              <a:gd name="connsiteY10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20357 w 21600"/>
              <a:gd name="connsiteY7" fmla="*/ 2259 h 21600"/>
              <a:gd name="connsiteX8" fmla="*/ 20771 w 21600"/>
              <a:gd name="connsiteY8" fmla="*/ 3344 h 21600"/>
              <a:gd name="connsiteX9" fmla="*/ 21600 w 21600"/>
              <a:gd name="connsiteY9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20771 w 21600"/>
              <a:gd name="connsiteY7" fmla="*/ 3344 h 21600"/>
              <a:gd name="connsiteX8" fmla="*/ 21600 w 21600"/>
              <a:gd name="connsiteY8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21600 w 21600"/>
              <a:gd name="connsiteY7" fmla="*/ 0 h 21600"/>
              <a:gd name="connsiteX0" fmla="*/ 0 w 17922"/>
              <a:gd name="connsiteY0" fmla="*/ 12291 h 12291"/>
              <a:gd name="connsiteX1" fmla="*/ 725 w 17922"/>
              <a:gd name="connsiteY1" fmla="*/ 8947 h 12291"/>
              <a:gd name="connsiteX2" fmla="*/ 1036 w 17922"/>
              <a:gd name="connsiteY2" fmla="*/ 10303 h 12291"/>
              <a:gd name="connsiteX3" fmla="*/ 1865 w 17922"/>
              <a:gd name="connsiteY3" fmla="*/ 6507 h 12291"/>
              <a:gd name="connsiteX4" fmla="*/ 2227 w 17922"/>
              <a:gd name="connsiteY4" fmla="*/ 7772 h 12291"/>
              <a:gd name="connsiteX5" fmla="*/ 3108 w 17922"/>
              <a:gd name="connsiteY5" fmla="*/ 4338 h 12291"/>
              <a:gd name="connsiteX6" fmla="*/ 17922 w 17922"/>
              <a:gd name="connsiteY6" fmla="*/ 0 h 12291"/>
              <a:gd name="connsiteX0" fmla="*/ 0 w 3108"/>
              <a:gd name="connsiteY0" fmla="*/ 7953 h 7953"/>
              <a:gd name="connsiteX1" fmla="*/ 725 w 3108"/>
              <a:gd name="connsiteY1" fmla="*/ 4609 h 7953"/>
              <a:gd name="connsiteX2" fmla="*/ 1036 w 3108"/>
              <a:gd name="connsiteY2" fmla="*/ 5965 h 7953"/>
              <a:gd name="connsiteX3" fmla="*/ 1865 w 3108"/>
              <a:gd name="connsiteY3" fmla="*/ 2169 h 7953"/>
              <a:gd name="connsiteX4" fmla="*/ 2227 w 3108"/>
              <a:gd name="connsiteY4" fmla="*/ 3434 h 7953"/>
              <a:gd name="connsiteX5" fmla="*/ 3108 w 3108"/>
              <a:gd name="connsiteY5" fmla="*/ 0 h 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8" h="7953">
                <a:moveTo>
                  <a:pt x="0" y="7953"/>
                </a:moveTo>
                <a:lnTo>
                  <a:pt x="725" y="4609"/>
                </a:lnTo>
                <a:cubicBezTo>
                  <a:pt x="829" y="5061"/>
                  <a:pt x="932" y="5513"/>
                  <a:pt x="1036" y="5965"/>
                </a:cubicBezTo>
                <a:lnTo>
                  <a:pt x="1865" y="2169"/>
                </a:lnTo>
                <a:lnTo>
                  <a:pt x="2227" y="3434"/>
                </a:lnTo>
                <a:lnTo>
                  <a:pt x="3108" y="0"/>
                </a:lnTo>
              </a:path>
            </a:pathLst>
          </a:custGeom>
          <a:noFill/>
          <a:ln w="50800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38" name="AutoShape 5"/>
          <p:cNvSpPr>
            <a:spLocks/>
          </p:cNvSpPr>
          <p:nvPr/>
        </p:nvSpPr>
        <p:spPr bwMode="auto">
          <a:xfrm>
            <a:off x="3505200" y="1981200"/>
            <a:ext cx="1752600" cy="2746892"/>
          </a:xfrm>
          <a:custGeom>
            <a:avLst/>
            <a:gdLst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4558 w 21600"/>
              <a:gd name="connsiteY6" fmla="*/ 15183 h 21600"/>
              <a:gd name="connsiteX7" fmla="*/ 5439 w 21600"/>
              <a:gd name="connsiteY7" fmla="*/ 18798 h 21600"/>
              <a:gd name="connsiteX8" fmla="*/ 7355 w 21600"/>
              <a:gd name="connsiteY8" fmla="*/ 11116 h 21600"/>
              <a:gd name="connsiteX9" fmla="*/ 8391 w 21600"/>
              <a:gd name="connsiteY9" fmla="*/ 15364 h 21600"/>
              <a:gd name="connsiteX10" fmla="*/ 11551 w 21600"/>
              <a:gd name="connsiteY10" fmla="*/ 4338 h 21600"/>
              <a:gd name="connsiteX11" fmla="*/ 12535 w 21600"/>
              <a:gd name="connsiteY11" fmla="*/ 7321 h 21600"/>
              <a:gd name="connsiteX12" fmla="*/ 14452 w 21600"/>
              <a:gd name="connsiteY12" fmla="*/ 1717 h 21600"/>
              <a:gd name="connsiteX13" fmla="*/ 15695 w 21600"/>
              <a:gd name="connsiteY13" fmla="*/ 7863 h 21600"/>
              <a:gd name="connsiteX14" fmla="*/ 16886 w 21600"/>
              <a:gd name="connsiteY14" fmla="*/ 3796 h 21600"/>
              <a:gd name="connsiteX15" fmla="*/ 17922 w 21600"/>
              <a:gd name="connsiteY15" fmla="*/ 9309 h 21600"/>
              <a:gd name="connsiteX16" fmla="*/ 18958 w 21600"/>
              <a:gd name="connsiteY16" fmla="*/ 5513 h 21600"/>
              <a:gd name="connsiteX17" fmla="*/ 19269 w 21600"/>
              <a:gd name="connsiteY17" fmla="*/ 6959 h 21600"/>
              <a:gd name="connsiteX18" fmla="*/ 20357 w 21600"/>
              <a:gd name="connsiteY18" fmla="*/ 2259 h 21600"/>
              <a:gd name="connsiteX19" fmla="*/ 20771 w 21600"/>
              <a:gd name="connsiteY19" fmla="*/ 3344 h 21600"/>
              <a:gd name="connsiteX20" fmla="*/ 21600 w 21600"/>
              <a:gd name="connsiteY20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5439 w 21600"/>
              <a:gd name="connsiteY6" fmla="*/ 18798 h 21600"/>
              <a:gd name="connsiteX7" fmla="*/ 7355 w 21600"/>
              <a:gd name="connsiteY7" fmla="*/ 11116 h 21600"/>
              <a:gd name="connsiteX8" fmla="*/ 8391 w 21600"/>
              <a:gd name="connsiteY8" fmla="*/ 15364 h 21600"/>
              <a:gd name="connsiteX9" fmla="*/ 11551 w 21600"/>
              <a:gd name="connsiteY9" fmla="*/ 4338 h 21600"/>
              <a:gd name="connsiteX10" fmla="*/ 12535 w 21600"/>
              <a:gd name="connsiteY10" fmla="*/ 7321 h 21600"/>
              <a:gd name="connsiteX11" fmla="*/ 14452 w 21600"/>
              <a:gd name="connsiteY11" fmla="*/ 1717 h 21600"/>
              <a:gd name="connsiteX12" fmla="*/ 15695 w 21600"/>
              <a:gd name="connsiteY12" fmla="*/ 7863 h 21600"/>
              <a:gd name="connsiteX13" fmla="*/ 16886 w 21600"/>
              <a:gd name="connsiteY13" fmla="*/ 3796 h 21600"/>
              <a:gd name="connsiteX14" fmla="*/ 17922 w 21600"/>
              <a:gd name="connsiteY14" fmla="*/ 9309 h 21600"/>
              <a:gd name="connsiteX15" fmla="*/ 18958 w 21600"/>
              <a:gd name="connsiteY15" fmla="*/ 5513 h 21600"/>
              <a:gd name="connsiteX16" fmla="*/ 19269 w 21600"/>
              <a:gd name="connsiteY16" fmla="*/ 6959 h 21600"/>
              <a:gd name="connsiteX17" fmla="*/ 20357 w 21600"/>
              <a:gd name="connsiteY17" fmla="*/ 2259 h 21600"/>
              <a:gd name="connsiteX18" fmla="*/ 20771 w 21600"/>
              <a:gd name="connsiteY18" fmla="*/ 3344 h 21600"/>
              <a:gd name="connsiteX19" fmla="*/ 21600 w 21600"/>
              <a:gd name="connsiteY19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5439 w 21600"/>
              <a:gd name="connsiteY6" fmla="*/ 18798 h 21600"/>
              <a:gd name="connsiteX7" fmla="*/ 7355 w 21600"/>
              <a:gd name="connsiteY7" fmla="*/ 11116 h 21600"/>
              <a:gd name="connsiteX8" fmla="*/ 8391 w 21600"/>
              <a:gd name="connsiteY8" fmla="*/ 15364 h 21600"/>
              <a:gd name="connsiteX9" fmla="*/ 11551 w 21600"/>
              <a:gd name="connsiteY9" fmla="*/ 4338 h 21600"/>
              <a:gd name="connsiteX10" fmla="*/ 12535 w 21600"/>
              <a:gd name="connsiteY10" fmla="*/ 7321 h 21600"/>
              <a:gd name="connsiteX11" fmla="*/ 14452 w 21600"/>
              <a:gd name="connsiteY11" fmla="*/ 1717 h 21600"/>
              <a:gd name="connsiteX12" fmla="*/ 15695 w 21600"/>
              <a:gd name="connsiteY12" fmla="*/ 7863 h 21600"/>
              <a:gd name="connsiteX13" fmla="*/ 16886 w 21600"/>
              <a:gd name="connsiteY13" fmla="*/ 3796 h 21600"/>
              <a:gd name="connsiteX14" fmla="*/ 17922 w 21600"/>
              <a:gd name="connsiteY14" fmla="*/ 9309 h 21600"/>
              <a:gd name="connsiteX15" fmla="*/ 18958 w 21600"/>
              <a:gd name="connsiteY15" fmla="*/ 5513 h 21600"/>
              <a:gd name="connsiteX16" fmla="*/ 19269 w 21600"/>
              <a:gd name="connsiteY16" fmla="*/ 6959 h 21600"/>
              <a:gd name="connsiteX17" fmla="*/ 20357 w 21600"/>
              <a:gd name="connsiteY17" fmla="*/ 2259 h 21600"/>
              <a:gd name="connsiteX18" fmla="*/ 20771 w 21600"/>
              <a:gd name="connsiteY18" fmla="*/ 3344 h 21600"/>
              <a:gd name="connsiteX19" fmla="*/ 21600 w 21600"/>
              <a:gd name="connsiteY19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7355 w 21600"/>
              <a:gd name="connsiteY6" fmla="*/ 11116 h 21600"/>
              <a:gd name="connsiteX7" fmla="*/ 8391 w 21600"/>
              <a:gd name="connsiteY7" fmla="*/ 15364 h 21600"/>
              <a:gd name="connsiteX8" fmla="*/ 11551 w 21600"/>
              <a:gd name="connsiteY8" fmla="*/ 4338 h 21600"/>
              <a:gd name="connsiteX9" fmla="*/ 12535 w 21600"/>
              <a:gd name="connsiteY9" fmla="*/ 7321 h 21600"/>
              <a:gd name="connsiteX10" fmla="*/ 14452 w 21600"/>
              <a:gd name="connsiteY10" fmla="*/ 1717 h 21600"/>
              <a:gd name="connsiteX11" fmla="*/ 15695 w 21600"/>
              <a:gd name="connsiteY11" fmla="*/ 7863 h 21600"/>
              <a:gd name="connsiteX12" fmla="*/ 16886 w 21600"/>
              <a:gd name="connsiteY12" fmla="*/ 3796 h 21600"/>
              <a:gd name="connsiteX13" fmla="*/ 17922 w 21600"/>
              <a:gd name="connsiteY13" fmla="*/ 9309 h 21600"/>
              <a:gd name="connsiteX14" fmla="*/ 18958 w 21600"/>
              <a:gd name="connsiteY14" fmla="*/ 5513 h 21600"/>
              <a:gd name="connsiteX15" fmla="*/ 19269 w 21600"/>
              <a:gd name="connsiteY15" fmla="*/ 6959 h 21600"/>
              <a:gd name="connsiteX16" fmla="*/ 20357 w 21600"/>
              <a:gd name="connsiteY16" fmla="*/ 2259 h 21600"/>
              <a:gd name="connsiteX17" fmla="*/ 20771 w 21600"/>
              <a:gd name="connsiteY17" fmla="*/ 3344 h 21600"/>
              <a:gd name="connsiteX18" fmla="*/ 21600 w 21600"/>
              <a:gd name="connsiteY18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8391 w 21600"/>
              <a:gd name="connsiteY6" fmla="*/ 15364 h 21600"/>
              <a:gd name="connsiteX7" fmla="*/ 11551 w 21600"/>
              <a:gd name="connsiteY7" fmla="*/ 4338 h 21600"/>
              <a:gd name="connsiteX8" fmla="*/ 12535 w 21600"/>
              <a:gd name="connsiteY8" fmla="*/ 7321 h 21600"/>
              <a:gd name="connsiteX9" fmla="*/ 14452 w 21600"/>
              <a:gd name="connsiteY9" fmla="*/ 1717 h 21600"/>
              <a:gd name="connsiteX10" fmla="*/ 15695 w 21600"/>
              <a:gd name="connsiteY10" fmla="*/ 7863 h 21600"/>
              <a:gd name="connsiteX11" fmla="*/ 16886 w 21600"/>
              <a:gd name="connsiteY11" fmla="*/ 3796 h 21600"/>
              <a:gd name="connsiteX12" fmla="*/ 17922 w 21600"/>
              <a:gd name="connsiteY12" fmla="*/ 9309 h 21600"/>
              <a:gd name="connsiteX13" fmla="*/ 18958 w 21600"/>
              <a:gd name="connsiteY13" fmla="*/ 5513 h 21600"/>
              <a:gd name="connsiteX14" fmla="*/ 19269 w 21600"/>
              <a:gd name="connsiteY14" fmla="*/ 6959 h 21600"/>
              <a:gd name="connsiteX15" fmla="*/ 20357 w 21600"/>
              <a:gd name="connsiteY15" fmla="*/ 2259 h 21600"/>
              <a:gd name="connsiteX16" fmla="*/ 20771 w 21600"/>
              <a:gd name="connsiteY16" fmla="*/ 3344 h 21600"/>
              <a:gd name="connsiteX17" fmla="*/ 21600 w 21600"/>
              <a:gd name="connsiteY17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1551 w 21600"/>
              <a:gd name="connsiteY6" fmla="*/ 4338 h 21600"/>
              <a:gd name="connsiteX7" fmla="*/ 12535 w 21600"/>
              <a:gd name="connsiteY7" fmla="*/ 7321 h 21600"/>
              <a:gd name="connsiteX8" fmla="*/ 14452 w 21600"/>
              <a:gd name="connsiteY8" fmla="*/ 1717 h 21600"/>
              <a:gd name="connsiteX9" fmla="*/ 15695 w 21600"/>
              <a:gd name="connsiteY9" fmla="*/ 7863 h 21600"/>
              <a:gd name="connsiteX10" fmla="*/ 16886 w 21600"/>
              <a:gd name="connsiteY10" fmla="*/ 3796 h 21600"/>
              <a:gd name="connsiteX11" fmla="*/ 17922 w 21600"/>
              <a:gd name="connsiteY11" fmla="*/ 9309 h 21600"/>
              <a:gd name="connsiteX12" fmla="*/ 18958 w 21600"/>
              <a:gd name="connsiteY12" fmla="*/ 5513 h 21600"/>
              <a:gd name="connsiteX13" fmla="*/ 19269 w 21600"/>
              <a:gd name="connsiteY13" fmla="*/ 6959 h 21600"/>
              <a:gd name="connsiteX14" fmla="*/ 20357 w 21600"/>
              <a:gd name="connsiteY14" fmla="*/ 2259 h 21600"/>
              <a:gd name="connsiteX15" fmla="*/ 20771 w 21600"/>
              <a:gd name="connsiteY15" fmla="*/ 3344 h 21600"/>
              <a:gd name="connsiteX16" fmla="*/ 21600 w 21600"/>
              <a:gd name="connsiteY16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2535 w 21600"/>
              <a:gd name="connsiteY6" fmla="*/ 7321 h 21600"/>
              <a:gd name="connsiteX7" fmla="*/ 14452 w 21600"/>
              <a:gd name="connsiteY7" fmla="*/ 1717 h 21600"/>
              <a:gd name="connsiteX8" fmla="*/ 15695 w 21600"/>
              <a:gd name="connsiteY8" fmla="*/ 7863 h 21600"/>
              <a:gd name="connsiteX9" fmla="*/ 16886 w 21600"/>
              <a:gd name="connsiteY9" fmla="*/ 3796 h 21600"/>
              <a:gd name="connsiteX10" fmla="*/ 17922 w 21600"/>
              <a:gd name="connsiteY10" fmla="*/ 9309 h 21600"/>
              <a:gd name="connsiteX11" fmla="*/ 18958 w 21600"/>
              <a:gd name="connsiteY11" fmla="*/ 5513 h 21600"/>
              <a:gd name="connsiteX12" fmla="*/ 19269 w 21600"/>
              <a:gd name="connsiteY12" fmla="*/ 6959 h 21600"/>
              <a:gd name="connsiteX13" fmla="*/ 20357 w 21600"/>
              <a:gd name="connsiteY13" fmla="*/ 2259 h 21600"/>
              <a:gd name="connsiteX14" fmla="*/ 20771 w 21600"/>
              <a:gd name="connsiteY14" fmla="*/ 3344 h 21600"/>
              <a:gd name="connsiteX15" fmla="*/ 21600 w 21600"/>
              <a:gd name="connsiteY15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4452 w 21600"/>
              <a:gd name="connsiteY6" fmla="*/ 1717 h 21600"/>
              <a:gd name="connsiteX7" fmla="*/ 15695 w 21600"/>
              <a:gd name="connsiteY7" fmla="*/ 7863 h 21600"/>
              <a:gd name="connsiteX8" fmla="*/ 16886 w 21600"/>
              <a:gd name="connsiteY8" fmla="*/ 3796 h 21600"/>
              <a:gd name="connsiteX9" fmla="*/ 17922 w 21600"/>
              <a:gd name="connsiteY9" fmla="*/ 9309 h 21600"/>
              <a:gd name="connsiteX10" fmla="*/ 18958 w 21600"/>
              <a:gd name="connsiteY10" fmla="*/ 5513 h 21600"/>
              <a:gd name="connsiteX11" fmla="*/ 19269 w 21600"/>
              <a:gd name="connsiteY11" fmla="*/ 6959 h 21600"/>
              <a:gd name="connsiteX12" fmla="*/ 20357 w 21600"/>
              <a:gd name="connsiteY12" fmla="*/ 2259 h 21600"/>
              <a:gd name="connsiteX13" fmla="*/ 20771 w 21600"/>
              <a:gd name="connsiteY13" fmla="*/ 3344 h 21600"/>
              <a:gd name="connsiteX14" fmla="*/ 21600 w 21600"/>
              <a:gd name="connsiteY14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5695 w 21600"/>
              <a:gd name="connsiteY6" fmla="*/ 7863 h 21600"/>
              <a:gd name="connsiteX7" fmla="*/ 16886 w 21600"/>
              <a:gd name="connsiteY7" fmla="*/ 3796 h 21600"/>
              <a:gd name="connsiteX8" fmla="*/ 17922 w 21600"/>
              <a:gd name="connsiteY8" fmla="*/ 9309 h 21600"/>
              <a:gd name="connsiteX9" fmla="*/ 18958 w 21600"/>
              <a:gd name="connsiteY9" fmla="*/ 5513 h 21600"/>
              <a:gd name="connsiteX10" fmla="*/ 19269 w 21600"/>
              <a:gd name="connsiteY10" fmla="*/ 6959 h 21600"/>
              <a:gd name="connsiteX11" fmla="*/ 20357 w 21600"/>
              <a:gd name="connsiteY11" fmla="*/ 2259 h 21600"/>
              <a:gd name="connsiteX12" fmla="*/ 20771 w 21600"/>
              <a:gd name="connsiteY12" fmla="*/ 3344 h 21600"/>
              <a:gd name="connsiteX13" fmla="*/ 21600 w 21600"/>
              <a:gd name="connsiteY13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5695 w 21600"/>
              <a:gd name="connsiteY6" fmla="*/ 7863 h 21600"/>
              <a:gd name="connsiteX7" fmla="*/ 17922 w 21600"/>
              <a:gd name="connsiteY7" fmla="*/ 9309 h 21600"/>
              <a:gd name="connsiteX8" fmla="*/ 18958 w 21600"/>
              <a:gd name="connsiteY8" fmla="*/ 5513 h 21600"/>
              <a:gd name="connsiteX9" fmla="*/ 19269 w 21600"/>
              <a:gd name="connsiteY9" fmla="*/ 6959 h 21600"/>
              <a:gd name="connsiteX10" fmla="*/ 20357 w 21600"/>
              <a:gd name="connsiteY10" fmla="*/ 2259 h 21600"/>
              <a:gd name="connsiteX11" fmla="*/ 20771 w 21600"/>
              <a:gd name="connsiteY11" fmla="*/ 3344 h 21600"/>
              <a:gd name="connsiteX12" fmla="*/ 21600 w 21600"/>
              <a:gd name="connsiteY12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18958 w 21600"/>
              <a:gd name="connsiteY7" fmla="*/ 5513 h 21600"/>
              <a:gd name="connsiteX8" fmla="*/ 19269 w 21600"/>
              <a:gd name="connsiteY8" fmla="*/ 6959 h 21600"/>
              <a:gd name="connsiteX9" fmla="*/ 20357 w 21600"/>
              <a:gd name="connsiteY9" fmla="*/ 2259 h 21600"/>
              <a:gd name="connsiteX10" fmla="*/ 20771 w 21600"/>
              <a:gd name="connsiteY10" fmla="*/ 3344 h 21600"/>
              <a:gd name="connsiteX11" fmla="*/ 21600 w 21600"/>
              <a:gd name="connsiteY11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19269 w 21600"/>
              <a:gd name="connsiteY7" fmla="*/ 6959 h 21600"/>
              <a:gd name="connsiteX8" fmla="*/ 20357 w 21600"/>
              <a:gd name="connsiteY8" fmla="*/ 2259 h 21600"/>
              <a:gd name="connsiteX9" fmla="*/ 20771 w 21600"/>
              <a:gd name="connsiteY9" fmla="*/ 3344 h 21600"/>
              <a:gd name="connsiteX10" fmla="*/ 21600 w 21600"/>
              <a:gd name="connsiteY10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20357 w 21600"/>
              <a:gd name="connsiteY7" fmla="*/ 2259 h 21600"/>
              <a:gd name="connsiteX8" fmla="*/ 20771 w 21600"/>
              <a:gd name="connsiteY8" fmla="*/ 3344 h 21600"/>
              <a:gd name="connsiteX9" fmla="*/ 21600 w 21600"/>
              <a:gd name="connsiteY9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20771 w 21600"/>
              <a:gd name="connsiteY7" fmla="*/ 3344 h 21600"/>
              <a:gd name="connsiteX8" fmla="*/ 21600 w 21600"/>
              <a:gd name="connsiteY8" fmla="*/ 0 h 21600"/>
              <a:gd name="connsiteX0" fmla="*/ 0 w 21600"/>
              <a:gd name="connsiteY0" fmla="*/ 21600 h 21600"/>
              <a:gd name="connsiteX1" fmla="*/ 725 w 21600"/>
              <a:gd name="connsiteY1" fmla="*/ 18256 h 21600"/>
              <a:gd name="connsiteX2" fmla="*/ 1036 w 21600"/>
              <a:gd name="connsiteY2" fmla="*/ 19612 h 21600"/>
              <a:gd name="connsiteX3" fmla="*/ 1865 w 21600"/>
              <a:gd name="connsiteY3" fmla="*/ 15816 h 21600"/>
              <a:gd name="connsiteX4" fmla="*/ 2227 w 21600"/>
              <a:gd name="connsiteY4" fmla="*/ 17081 h 21600"/>
              <a:gd name="connsiteX5" fmla="*/ 3108 w 21600"/>
              <a:gd name="connsiteY5" fmla="*/ 13647 h 21600"/>
              <a:gd name="connsiteX6" fmla="*/ 17922 w 21600"/>
              <a:gd name="connsiteY6" fmla="*/ 9309 h 21600"/>
              <a:gd name="connsiteX7" fmla="*/ 21600 w 21600"/>
              <a:gd name="connsiteY7" fmla="*/ 0 h 21600"/>
              <a:gd name="connsiteX0" fmla="*/ 0 w 17922"/>
              <a:gd name="connsiteY0" fmla="*/ 12291 h 12291"/>
              <a:gd name="connsiteX1" fmla="*/ 725 w 17922"/>
              <a:gd name="connsiteY1" fmla="*/ 8947 h 12291"/>
              <a:gd name="connsiteX2" fmla="*/ 1036 w 17922"/>
              <a:gd name="connsiteY2" fmla="*/ 10303 h 12291"/>
              <a:gd name="connsiteX3" fmla="*/ 1865 w 17922"/>
              <a:gd name="connsiteY3" fmla="*/ 6507 h 12291"/>
              <a:gd name="connsiteX4" fmla="*/ 2227 w 17922"/>
              <a:gd name="connsiteY4" fmla="*/ 7772 h 12291"/>
              <a:gd name="connsiteX5" fmla="*/ 3108 w 17922"/>
              <a:gd name="connsiteY5" fmla="*/ 4338 h 12291"/>
              <a:gd name="connsiteX6" fmla="*/ 17922 w 17922"/>
              <a:gd name="connsiteY6" fmla="*/ 0 h 12291"/>
              <a:gd name="connsiteX0" fmla="*/ 0 w 3108"/>
              <a:gd name="connsiteY0" fmla="*/ 7953 h 7953"/>
              <a:gd name="connsiteX1" fmla="*/ 725 w 3108"/>
              <a:gd name="connsiteY1" fmla="*/ 4609 h 7953"/>
              <a:gd name="connsiteX2" fmla="*/ 1036 w 3108"/>
              <a:gd name="connsiteY2" fmla="*/ 5965 h 7953"/>
              <a:gd name="connsiteX3" fmla="*/ 1865 w 3108"/>
              <a:gd name="connsiteY3" fmla="*/ 2169 h 7953"/>
              <a:gd name="connsiteX4" fmla="*/ 2227 w 3108"/>
              <a:gd name="connsiteY4" fmla="*/ 3434 h 7953"/>
              <a:gd name="connsiteX5" fmla="*/ 3108 w 3108"/>
              <a:gd name="connsiteY5" fmla="*/ 0 h 7953"/>
              <a:gd name="connsiteX0" fmla="*/ 0 w 10000"/>
              <a:gd name="connsiteY0" fmla="*/ 10000 h 10000"/>
              <a:gd name="connsiteX1" fmla="*/ 2174 w 10000"/>
              <a:gd name="connsiteY1" fmla="*/ 5271 h 10000"/>
              <a:gd name="connsiteX2" fmla="*/ 3333 w 10000"/>
              <a:gd name="connsiteY2" fmla="*/ 7500 h 10000"/>
              <a:gd name="connsiteX3" fmla="*/ 6001 w 10000"/>
              <a:gd name="connsiteY3" fmla="*/ 2727 h 10000"/>
              <a:gd name="connsiteX4" fmla="*/ 7165 w 10000"/>
              <a:gd name="connsiteY4" fmla="*/ 4318 h 10000"/>
              <a:gd name="connsiteX5" fmla="*/ 10000 w 10000"/>
              <a:gd name="connsiteY5" fmla="*/ 0 h 10000"/>
              <a:gd name="connsiteX0" fmla="*/ 0 w 10000"/>
              <a:gd name="connsiteY0" fmla="*/ 10000 h 10000"/>
              <a:gd name="connsiteX1" fmla="*/ 2174 w 10000"/>
              <a:gd name="connsiteY1" fmla="*/ 5271 h 10000"/>
              <a:gd name="connsiteX2" fmla="*/ 3043 w 10000"/>
              <a:gd name="connsiteY2" fmla="*/ 8322 h 10000"/>
              <a:gd name="connsiteX3" fmla="*/ 6001 w 10000"/>
              <a:gd name="connsiteY3" fmla="*/ 2727 h 10000"/>
              <a:gd name="connsiteX4" fmla="*/ 7165 w 10000"/>
              <a:gd name="connsiteY4" fmla="*/ 4318 h 10000"/>
              <a:gd name="connsiteX5" fmla="*/ 10000 w 10000"/>
              <a:gd name="connsiteY5" fmla="*/ 0 h 10000"/>
              <a:gd name="connsiteX0" fmla="*/ 0 w 10000"/>
              <a:gd name="connsiteY0" fmla="*/ 10000 h 10000"/>
              <a:gd name="connsiteX1" fmla="*/ 2174 w 10000"/>
              <a:gd name="connsiteY1" fmla="*/ 5271 h 10000"/>
              <a:gd name="connsiteX2" fmla="*/ 3043 w 10000"/>
              <a:gd name="connsiteY2" fmla="*/ 8322 h 10000"/>
              <a:gd name="connsiteX3" fmla="*/ 6522 w 10000"/>
              <a:gd name="connsiteY3" fmla="*/ 1387 h 10000"/>
              <a:gd name="connsiteX4" fmla="*/ 7165 w 10000"/>
              <a:gd name="connsiteY4" fmla="*/ 4318 h 10000"/>
              <a:gd name="connsiteX5" fmla="*/ 10000 w 10000"/>
              <a:gd name="connsiteY5" fmla="*/ 0 h 10000"/>
              <a:gd name="connsiteX0" fmla="*/ 0 w 10000"/>
              <a:gd name="connsiteY0" fmla="*/ 10000 h 10000"/>
              <a:gd name="connsiteX1" fmla="*/ 2174 w 10000"/>
              <a:gd name="connsiteY1" fmla="*/ 5271 h 10000"/>
              <a:gd name="connsiteX2" fmla="*/ 3043 w 10000"/>
              <a:gd name="connsiteY2" fmla="*/ 8322 h 10000"/>
              <a:gd name="connsiteX3" fmla="*/ 6522 w 10000"/>
              <a:gd name="connsiteY3" fmla="*/ 1387 h 10000"/>
              <a:gd name="connsiteX4" fmla="*/ 7826 w 10000"/>
              <a:gd name="connsiteY4" fmla="*/ 3329 h 10000"/>
              <a:gd name="connsiteX5" fmla="*/ 1000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174" y="5271"/>
                </a:lnTo>
                <a:lnTo>
                  <a:pt x="3043" y="8322"/>
                </a:lnTo>
                <a:lnTo>
                  <a:pt x="6522" y="1387"/>
                </a:lnTo>
                <a:lnTo>
                  <a:pt x="7826" y="3329"/>
                </a:lnTo>
                <a:lnTo>
                  <a:pt x="10000" y="0"/>
                </a:lnTo>
              </a:path>
            </a:pathLst>
          </a:custGeom>
          <a:noFill/>
          <a:ln w="50800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2514601" y="3810000"/>
            <a:ext cx="1142999" cy="0"/>
          </a:xfrm>
          <a:prstGeom prst="line">
            <a:avLst/>
          </a:prstGeom>
          <a:noFill/>
          <a:ln w="25400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34"/>
          <p:cNvSpPr>
            <a:spLocks noChangeShapeType="1"/>
          </p:cNvSpPr>
          <p:nvPr/>
        </p:nvSpPr>
        <p:spPr bwMode="auto">
          <a:xfrm flipV="1">
            <a:off x="2438401" y="5181600"/>
            <a:ext cx="1219199" cy="10150"/>
          </a:xfrm>
          <a:prstGeom prst="line">
            <a:avLst/>
          </a:prstGeom>
          <a:noFill/>
          <a:ln w="25400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1"/>
          <p:cNvSpPr>
            <a:spLocks noChangeShapeType="1"/>
          </p:cNvSpPr>
          <p:nvPr/>
        </p:nvSpPr>
        <p:spPr bwMode="auto">
          <a:xfrm rot="10800000" flipH="1">
            <a:off x="3810000" y="1949165"/>
            <a:ext cx="913009" cy="2851435"/>
          </a:xfrm>
          <a:prstGeom prst="line">
            <a:avLst/>
          </a:prstGeom>
          <a:noFill/>
          <a:ln w="25400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34"/>
          <p:cNvSpPr>
            <a:spLocks noChangeShapeType="1"/>
          </p:cNvSpPr>
          <p:nvPr/>
        </p:nvSpPr>
        <p:spPr bwMode="auto">
          <a:xfrm flipV="1">
            <a:off x="3771087" y="1888853"/>
            <a:ext cx="1562912" cy="30624"/>
          </a:xfrm>
          <a:prstGeom prst="line">
            <a:avLst/>
          </a:prstGeom>
          <a:noFill/>
          <a:ln w="25400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39"/>
          <p:cNvSpPr>
            <a:spLocks/>
          </p:cNvSpPr>
          <p:nvPr/>
        </p:nvSpPr>
        <p:spPr bwMode="auto">
          <a:xfrm>
            <a:off x="4437432" y="1540056"/>
            <a:ext cx="519373" cy="27699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a typeface="Gill Sans" charset="0"/>
                <a:cs typeface="Gill Sans" charset="0"/>
              </a:rPr>
              <a:t>200%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33600" y="609600"/>
            <a:ext cx="4689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/>
              <a:t>Fibonacci Projections</a:t>
            </a:r>
          </a:p>
        </p:txBody>
      </p:sp>
      <p:sp>
        <p:nvSpPr>
          <p:cNvPr id="30" name="Line 34"/>
          <p:cNvSpPr>
            <a:spLocks noChangeShapeType="1"/>
          </p:cNvSpPr>
          <p:nvPr/>
        </p:nvSpPr>
        <p:spPr bwMode="auto">
          <a:xfrm>
            <a:off x="3276601" y="4800600"/>
            <a:ext cx="1018421" cy="0"/>
          </a:xfrm>
          <a:prstGeom prst="line">
            <a:avLst/>
          </a:prstGeom>
          <a:noFill/>
          <a:ln w="25400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1"/>
          <p:cNvSpPr>
            <a:spLocks noChangeShapeType="1"/>
          </p:cNvSpPr>
          <p:nvPr/>
        </p:nvSpPr>
        <p:spPr bwMode="auto">
          <a:xfrm rot="10800000">
            <a:off x="2971800" y="3810000"/>
            <a:ext cx="762000" cy="990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1"/>
          <p:cNvSpPr>
            <a:spLocks noChangeShapeType="1"/>
          </p:cNvSpPr>
          <p:nvPr/>
        </p:nvSpPr>
        <p:spPr bwMode="auto">
          <a:xfrm rot="10800000" flipH="1">
            <a:off x="2667000" y="3810000"/>
            <a:ext cx="304800" cy="1371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7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34" grpId="0" animBg="1"/>
      <p:bldP spid="35" grpId="0" animBg="1"/>
      <p:bldP spid="39" grpId="0" animBg="1"/>
      <p:bldP spid="40" grpId="0" animBg="1"/>
      <p:bldP spid="41" grpId="0"/>
      <p:bldP spid="30" grpId="0" animBg="1"/>
      <p:bldP spid="31" grpId="0" animBg="1"/>
      <p:bldP spid="3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3600" y="609600"/>
            <a:ext cx="4689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/>
              <a:t>Fibonacci Projections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1981647" y="1821657"/>
            <a:ext cx="4039568" cy="43041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01822" lvl="2" indent="-401822">
              <a:spcBef>
                <a:spcPts val="844"/>
              </a:spcBef>
            </a:pPr>
            <a:r>
              <a:rPr lang="en-US" sz="2700" dirty="0"/>
              <a:t>Helps determine the completion of a </a:t>
            </a:r>
            <a:r>
              <a:rPr lang="en-US" sz="2700" b="1" dirty="0"/>
              <a:t>trend </a:t>
            </a:r>
            <a:r>
              <a:rPr lang="en-US" sz="2700" dirty="0"/>
              <a:t>wave (W.1,3,5,A or C).</a:t>
            </a:r>
          </a:p>
          <a:p>
            <a:pPr marL="401822" lvl="2" indent="-401822">
              <a:spcBef>
                <a:spcPts val="844"/>
              </a:spcBef>
            </a:pPr>
            <a:r>
              <a:rPr lang="en-US" sz="2700" dirty="0"/>
              <a:t>Serves as potential </a:t>
            </a:r>
            <a:r>
              <a:rPr lang="en-US" sz="2700" b="1" dirty="0"/>
              <a:t>Exit </a:t>
            </a:r>
            <a:r>
              <a:rPr lang="en-US" sz="2700" dirty="0"/>
              <a:t>levels for trades in the direction of the larger trend, or entry levels against the trend.</a:t>
            </a:r>
          </a:p>
          <a:p>
            <a:pPr marL="401822" lvl="2" indent="-401822">
              <a:spcBef>
                <a:spcPts val="844"/>
              </a:spcBef>
            </a:pPr>
            <a:r>
              <a:rPr lang="en-US" sz="2700" dirty="0"/>
              <a:t>Serves as potential entry on counter-trend trades</a:t>
            </a:r>
          </a:p>
          <a:p>
            <a:pPr marL="482186" indent="-482186">
              <a:spcBef>
                <a:spcPts val="844"/>
              </a:spcBef>
            </a:pPr>
            <a:endParaRPr lang="en-US" sz="3200" dirty="0"/>
          </a:p>
          <a:p>
            <a:pPr marL="321457" lvl="3" indent="-321457">
              <a:spcBef>
                <a:spcPts val="844"/>
              </a:spcBef>
            </a:pPr>
            <a:endParaRPr lang="en-US" sz="2500" b="1" u="sng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626226" y="1676400"/>
            <a:ext cx="4041775" cy="35814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algn="ctr">
              <a:spcBef>
                <a:spcPts val="844"/>
              </a:spcBef>
              <a:buNone/>
            </a:pPr>
            <a:r>
              <a:rPr lang="en-US" sz="3200" b="1" dirty="0"/>
              <a:t>    Key Ratios</a:t>
            </a:r>
            <a:endParaRPr lang="en-US" sz="1800" b="1" dirty="0"/>
          </a:p>
          <a:p>
            <a:pPr lvl="1" algn="ctr">
              <a:spcBef>
                <a:spcPts val="844"/>
              </a:spcBef>
              <a:buNone/>
            </a:pPr>
            <a:r>
              <a:rPr lang="en-US" sz="3200" b="1" dirty="0"/>
              <a:t>38.2 %</a:t>
            </a:r>
          </a:p>
          <a:p>
            <a:pPr lvl="1" algn="ctr">
              <a:spcBef>
                <a:spcPts val="844"/>
              </a:spcBef>
              <a:buNone/>
            </a:pPr>
            <a:r>
              <a:rPr lang="en-US" sz="3200" b="1" dirty="0"/>
              <a:t>61.8 %</a:t>
            </a:r>
          </a:p>
          <a:p>
            <a:pPr lvl="1" algn="ctr">
              <a:spcBef>
                <a:spcPts val="844"/>
              </a:spcBef>
              <a:buNone/>
            </a:pPr>
            <a:r>
              <a:rPr lang="en-US" sz="3200" b="1" dirty="0"/>
              <a:t>100.0 %</a:t>
            </a:r>
          </a:p>
          <a:p>
            <a:pPr lvl="1" algn="ctr">
              <a:spcBef>
                <a:spcPts val="844"/>
              </a:spcBef>
              <a:buNone/>
            </a:pPr>
            <a:r>
              <a:rPr lang="en-US" sz="3200" b="1" dirty="0"/>
              <a:t>127.2%</a:t>
            </a:r>
          </a:p>
          <a:p>
            <a:pPr lvl="1" algn="ctr">
              <a:spcBef>
                <a:spcPts val="844"/>
              </a:spcBef>
              <a:buNone/>
            </a:pPr>
            <a:r>
              <a:rPr lang="en-US" sz="3200" b="1" dirty="0"/>
              <a:t>161.8 %</a:t>
            </a:r>
          </a:p>
          <a:p>
            <a:pPr lvl="1" algn="ctr">
              <a:spcBef>
                <a:spcPts val="844"/>
              </a:spcBef>
              <a:buNone/>
            </a:pPr>
            <a:r>
              <a:rPr lang="en-US" sz="3200" b="1" dirty="0"/>
              <a:t>200.0 %</a:t>
            </a:r>
          </a:p>
          <a:p>
            <a:pPr lvl="1" algn="ctr">
              <a:spcBef>
                <a:spcPts val="844"/>
              </a:spcBef>
              <a:buNone/>
            </a:pPr>
            <a:r>
              <a:rPr lang="en-US" sz="3200" b="1" dirty="0"/>
              <a:t>261.8 %</a:t>
            </a:r>
          </a:p>
          <a:p>
            <a:pPr lvl="1" algn="ctr">
              <a:spcBef>
                <a:spcPts val="844"/>
              </a:spcBef>
              <a:buNone/>
            </a:pPr>
            <a:r>
              <a:rPr lang="en-US" sz="3200" b="1" dirty="0"/>
              <a:t>423.6%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835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Image result for cartoon guy in pris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0"/>
          <a:stretch/>
        </p:blipFill>
        <p:spPr bwMode="auto">
          <a:xfrm>
            <a:off x="8266400" y="2905862"/>
            <a:ext cx="3168709" cy="313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llustration by Mark Alan Stamaty. Click image to expand.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4249" y="306909"/>
            <a:ext cx="39930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-Trading-</a:t>
            </a:r>
            <a:br>
              <a:rPr lang="en-US" sz="4000" dirty="0"/>
            </a:br>
            <a:r>
              <a:rPr lang="en-US" sz="4000" dirty="0"/>
              <a:t>Directional vs Correctional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/>
              <a:t>If trading futures, stocks, or forex you’re forced to constantly search for the directional markets and stay away from the correctional markets</a:t>
            </a:r>
          </a:p>
          <a:p>
            <a:pPr>
              <a:lnSpc>
                <a:spcPct val="80000"/>
              </a:lnSpc>
            </a:pPr>
            <a:r>
              <a:rPr lang="en-US" sz="2400"/>
              <a:t>NOT the case when you overlay options on top of your trading</a:t>
            </a:r>
          </a:p>
          <a:p>
            <a:pPr>
              <a:lnSpc>
                <a:spcPct val="80000"/>
              </a:lnSpc>
            </a:pPr>
            <a:r>
              <a:rPr lang="en-US" sz="2400"/>
              <a:t>It’s true that the majority of your profits will likely be made in the directional markets, but with options you can supplement your trend trading activity by selling option </a:t>
            </a:r>
            <a:r>
              <a:rPr lang="en-US" sz="2400" i="1"/>
              <a:t>premium </a:t>
            </a:r>
            <a:r>
              <a:rPr lang="en-US" sz="2400"/>
              <a:t>in corrective markets.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fld id="{9FC2E751-2359-4C5B-89DD-D40DA17037FE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748477" y="6169579"/>
            <a:ext cx="209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Correctional Trading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48477" y="2561644"/>
            <a:ext cx="209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Directional Trading</a:t>
            </a:r>
          </a:p>
        </p:txBody>
      </p:sp>
    </p:spTree>
    <p:extLst>
      <p:ext uri="{BB962C8B-B14F-4D97-AF65-F5344CB8AC3E}">
        <p14:creationId xmlns:p14="http://schemas.microsoft.com/office/powerpoint/2010/main" val="6306591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/>
          <p:cNvSpPr>
            <a:spLocks/>
          </p:cNvSpPr>
          <p:nvPr/>
        </p:nvSpPr>
        <p:spPr bwMode="auto">
          <a:xfrm>
            <a:off x="2209800" y="3352800"/>
            <a:ext cx="1295400" cy="1928812"/>
          </a:xfrm>
          <a:custGeom>
            <a:avLst/>
            <a:gdLst>
              <a:gd name="connsiteX0" fmla="*/ 0 w 18859"/>
              <a:gd name="connsiteY0" fmla="*/ 21600 h 21600"/>
              <a:gd name="connsiteX1" fmla="*/ 4273 w 18859"/>
              <a:gd name="connsiteY1" fmla="*/ 13300 h 21600"/>
              <a:gd name="connsiteX2" fmla="*/ 6335 w 18859"/>
              <a:gd name="connsiteY2" fmla="*/ 16600 h 21600"/>
              <a:gd name="connsiteX3" fmla="*/ 12376 w 18859"/>
              <a:gd name="connsiteY3" fmla="*/ 4600 h 21600"/>
              <a:gd name="connsiteX4" fmla="*/ 14733 w 18859"/>
              <a:gd name="connsiteY4" fmla="*/ 8500 h 21600"/>
              <a:gd name="connsiteX5" fmla="*/ 18859 w 18859"/>
              <a:gd name="connsiteY5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59" h="21600">
                <a:moveTo>
                  <a:pt x="0" y="21600"/>
                </a:moveTo>
                <a:lnTo>
                  <a:pt x="4273" y="13300"/>
                </a:lnTo>
                <a:lnTo>
                  <a:pt x="6335" y="16600"/>
                </a:lnTo>
                <a:lnTo>
                  <a:pt x="12376" y="4600"/>
                </a:lnTo>
                <a:lnTo>
                  <a:pt x="14733" y="8500"/>
                </a:lnTo>
                <a:lnTo>
                  <a:pt x="18859" y="0"/>
                </a:lnTo>
              </a:path>
            </a:pathLst>
          </a:custGeom>
          <a:noFill/>
          <a:ln w="63500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grpSp>
        <p:nvGrpSpPr>
          <p:cNvPr id="9" name="Group 25"/>
          <p:cNvGrpSpPr/>
          <p:nvPr/>
        </p:nvGrpSpPr>
        <p:grpSpPr>
          <a:xfrm>
            <a:off x="2438402" y="3048000"/>
            <a:ext cx="1170997" cy="2144750"/>
            <a:chOff x="4841556" y="4297552"/>
            <a:chExt cx="1071237" cy="2053833"/>
          </a:xfrm>
        </p:grpSpPr>
        <p:sp>
          <p:nvSpPr>
            <p:cNvPr id="10" name="Rectangle 4"/>
            <p:cNvSpPr>
              <a:spLocks/>
            </p:cNvSpPr>
            <p:nvPr/>
          </p:nvSpPr>
          <p:spPr bwMode="auto">
            <a:xfrm>
              <a:off x="4841556" y="5392099"/>
              <a:ext cx="95319" cy="23578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ea typeface="Gill Sans" charset="0"/>
                  <a:cs typeface="Gill Sans" charset="0"/>
                </a:rPr>
                <a:t>1</a:t>
              </a:r>
            </a:p>
          </p:txBody>
        </p:sp>
        <p:sp>
          <p:nvSpPr>
            <p:cNvPr id="11" name="Rectangle 5"/>
            <p:cNvSpPr>
              <a:spLocks/>
            </p:cNvSpPr>
            <p:nvPr/>
          </p:nvSpPr>
          <p:spPr bwMode="auto">
            <a:xfrm>
              <a:off x="4980974" y="6115601"/>
              <a:ext cx="95319" cy="23578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ea typeface="Gill Sans" charset="0"/>
                  <a:cs typeface="Gill Sans" charset="0"/>
                </a:rPr>
                <a:t>2</a:t>
              </a:r>
            </a:p>
          </p:txBody>
        </p:sp>
        <p:sp>
          <p:nvSpPr>
            <p:cNvPr id="12" name="Rectangle 6"/>
            <p:cNvSpPr>
              <a:spLocks/>
            </p:cNvSpPr>
            <p:nvPr/>
          </p:nvSpPr>
          <p:spPr bwMode="auto">
            <a:xfrm>
              <a:off x="5399225" y="4662401"/>
              <a:ext cx="95319" cy="23578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ea typeface="Gill Sans" charset="0"/>
                  <a:cs typeface="Gill Sans" charset="0"/>
                </a:rPr>
                <a:t>3</a:t>
              </a:r>
            </a:p>
          </p:txBody>
        </p:sp>
        <p:sp>
          <p:nvSpPr>
            <p:cNvPr id="13" name="Rectangle 7"/>
            <p:cNvSpPr>
              <a:spLocks/>
            </p:cNvSpPr>
            <p:nvPr/>
          </p:nvSpPr>
          <p:spPr bwMode="auto">
            <a:xfrm>
              <a:off x="5468933" y="5392099"/>
              <a:ext cx="95319" cy="23578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ea typeface="Gill Sans" charset="0"/>
                  <a:cs typeface="Gill Sans" charset="0"/>
                </a:rPr>
                <a:t>4</a:t>
              </a:r>
            </a:p>
          </p:txBody>
        </p:sp>
        <p:sp>
          <p:nvSpPr>
            <p:cNvPr id="14" name="Rectangle 8"/>
            <p:cNvSpPr>
              <a:spLocks/>
            </p:cNvSpPr>
            <p:nvPr/>
          </p:nvSpPr>
          <p:spPr bwMode="auto">
            <a:xfrm>
              <a:off x="5817474" y="4297552"/>
              <a:ext cx="95319" cy="23578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ea typeface="Gill Sans" charset="0"/>
                  <a:cs typeface="Gill Sans" charset="0"/>
                </a:rPr>
                <a:t>5</a:t>
              </a:r>
            </a:p>
          </p:txBody>
        </p:sp>
      </p:grpSp>
      <p:sp>
        <p:nvSpPr>
          <p:cNvPr id="15" name="AutoShape 11"/>
          <p:cNvSpPr>
            <a:spLocks/>
          </p:cNvSpPr>
          <p:nvPr/>
        </p:nvSpPr>
        <p:spPr bwMode="auto">
          <a:xfrm>
            <a:off x="3505200" y="3352800"/>
            <a:ext cx="609600" cy="914400"/>
          </a:xfrm>
          <a:custGeom>
            <a:avLst/>
            <a:gdLst>
              <a:gd name="connsiteX0" fmla="*/ 2181 w 23781"/>
              <a:gd name="connsiteY0" fmla="*/ 11435 h 21600"/>
              <a:gd name="connsiteX1" fmla="*/ 0 w 23781"/>
              <a:gd name="connsiteY1" fmla="*/ 10018 h 21600"/>
              <a:gd name="connsiteX2" fmla="*/ 15681 w 23781"/>
              <a:gd name="connsiteY2" fmla="*/ 0 h 21600"/>
              <a:gd name="connsiteX3" fmla="*/ 23781 w 23781"/>
              <a:gd name="connsiteY3" fmla="*/ 21600 h 21600"/>
              <a:gd name="connsiteX0" fmla="*/ 0 w 21600"/>
              <a:gd name="connsiteY0" fmla="*/ 11435 h 21600"/>
              <a:gd name="connsiteX1" fmla="*/ 8475 w 21600"/>
              <a:gd name="connsiteY1" fmla="*/ 11053 h 21600"/>
              <a:gd name="connsiteX2" fmla="*/ 13500 w 21600"/>
              <a:gd name="connsiteY2" fmla="*/ 0 h 21600"/>
              <a:gd name="connsiteX3" fmla="*/ 21600 w 21600"/>
              <a:gd name="connsiteY3" fmla="*/ 21600 h 21600"/>
              <a:gd name="connsiteX0" fmla="*/ 0 w 24425"/>
              <a:gd name="connsiteY0" fmla="*/ 0 h 30443"/>
              <a:gd name="connsiteX1" fmla="*/ 11300 w 24425"/>
              <a:gd name="connsiteY1" fmla="*/ 19896 h 30443"/>
              <a:gd name="connsiteX2" fmla="*/ 16325 w 24425"/>
              <a:gd name="connsiteY2" fmla="*/ 8843 h 30443"/>
              <a:gd name="connsiteX3" fmla="*/ 24425 w 24425"/>
              <a:gd name="connsiteY3" fmla="*/ 30443 h 30443"/>
              <a:gd name="connsiteX0" fmla="*/ 0 w 24425"/>
              <a:gd name="connsiteY0" fmla="*/ 0 h 30443"/>
              <a:gd name="connsiteX1" fmla="*/ 8475 w 24425"/>
              <a:gd name="connsiteY1" fmla="*/ 15475 h 30443"/>
              <a:gd name="connsiteX2" fmla="*/ 16325 w 24425"/>
              <a:gd name="connsiteY2" fmla="*/ 8843 h 30443"/>
              <a:gd name="connsiteX3" fmla="*/ 24425 w 24425"/>
              <a:gd name="connsiteY3" fmla="*/ 30443 h 30443"/>
              <a:gd name="connsiteX0" fmla="*/ 0 w 30075"/>
              <a:gd name="connsiteY0" fmla="*/ 0 h 37075"/>
              <a:gd name="connsiteX1" fmla="*/ 14125 w 30075"/>
              <a:gd name="connsiteY1" fmla="*/ 22107 h 37075"/>
              <a:gd name="connsiteX2" fmla="*/ 21975 w 30075"/>
              <a:gd name="connsiteY2" fmla="*/ 15475 h 37075"/>
              <a:gd name="connsiteX3" fmla="*/ 30075 w 30075"/>
              <a:gd name="connsiteY3" fmla="*/ 37075 h 37075"/>
              <a:gd name="connsiteX0" fmla="*/ 0 w 30075"/>
              <a:gd name="connsiteY0" fmla="*/ 0 h 37075"/>
              <a:gd name="connsiteX1" fmla="*/ 11300 w 30075"/>
              <a:gd name="connsiteY1" fmla="*/ 26528 h 37075"/>
              <a:gd name="connsiteX2" fmla="*/ 21975 w 30075"/>
              <a:gd name="connsiteY2" fmla="*/ 15475 h 37075"/>
              <a:gd name="connsiteX3" fmla="*/ 30075 w 30075"/>
              <a:gd name="connsiteY3" fmla="*/ 37075 h 3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75" h="37075">
                <a:moveTo>
                  <a:pt x="0" y="0"/>
                </a:moveTo>
                <a:lnTo>
                  <a:pt x="11300" y="26528"/>
                </a:lnTo>
                <a:lnTo>
                  <a:pt x="21975" y="15475"/>
                </a:lnTo>
                <a:lnTo>
                  <a:pt x="30075" y="37075"/>
                </a:lnTo>
              </a:path>
            </a:pathLst>
          </a:custGeom>
          <a:noFill/>
          <a:ln w="63500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grpSp>
        <p:nvGrpSpPr>
          <p:cNvPr id="16" name="Group 35"/>
          <p:cNvGrpSpPr/>
          <p:nvPr/>
        </p:nvGrpSpPr>
        <p:grpSpPr>
          <a:xfrm>
            <a:off x="3657600" y="3429001"/>
            <a:ext cx="566204" cy="1160621"/>
            <a:chOff x="6526808" y="4336534"/>
            <a:chExt cx="566204" cy="1160621"/>
          </a:xfrm>
        </p:grpSpPr>
        <p:sp>
          <p:nvSpPr>
            <p:cNvPr id="17" name="Rectangle 12"/>
            <p:cNvSpPr>
              <a:spLocks/>
            </p:cNvSpPr>
            <p:nvPr/>
          </p:nvSpPr>
          <p:spPr bwMode="auto">
            <a:xfrm>
              <a:off x="6526808" y="5007689"/>
              <a:ext cx="118622" cy="246221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ea typeface="Gill Sans" charset="0"/>
                  <a:cs typeface="Gill Sans" charset="0"/>
                </a:rPr>
                <a:t>A</a:t>
              </a:r>
            </a:p>
          </p:txBody>
        </p:sp>
        <p:sp>
          <p:nvSpPr>
            <p:cNvPr id="18" name="Rectangle 13"/>
            <p:cNvSpPr>
              <a:spLocks/>
            </p:cNvSpPr>
            <p:nvPr/>
          </p:nvSpPr>
          <p:spPr bwMode="auto">
            <a:xfrm>
              <a:off x="6755408" y="4336534"/>
              <a:ext cx="112210" cy="246221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ea typeface="Gill Sans" charset="0"/>
                  <a:cs typeface="Gill Sans" charset="0"/>
                </a:rPr>
                <a:t>B</a:t>
              </a:r>
            </a:p>
          </p:txBody>
        </p:sp>
        <p:sp>
          <p:nvSpPr>
            <p:cNvPr id="19" name="Rectangle 14"/>
            <p:cNvSpPr>
              <a:spLocks/>
            </p:cNvSpPr>
            <p:nvPr/>
          </p:nvSpPr>
          <p:spPr bwMode="auto">
            <a:xfrm>
              <a:off x="6984008" y="5250934"/>
              <a:ext cx="109004" cy="246221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ea typeface="Gill Sans" charset="0"/>
                  <a:cs typeface="Gill Sans" charset="0"/>
                </a:rPr>
                <a:t>C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44948" y="511314"/>
            <a:ext cx="4677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/>
              <a:t>Fibonacci projections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53200" y="1905000"/>
            <a:ext cx="32889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/>
              <a:t>Identify a completed</a:t>
            </a:r>
          </a:p>
          <a:p>
            <a:pPr marL="457200" indent="-457200"/>
            <a:r>
              <a:rPr lang="en-US" sz="2400" b="1" dirty="0">
                <a:solidFill>
                  <a:schemeClr val="accent1"/>
                </a:solidFill>
              </a:rPr>
              <a:t>trend</a:t>
            </a:r>
            <a:r>
              <a:rPr lang="en-US" sz="2400" b="1" dirty="0"/>
              <a:t> &amp; </a:t>
            </a:r>
            <a:r>
              <a:rPr lang="en-US" sz="2400" b="1" dirty="0">
                <a:solidFill>
                  <a:srgbClr val="FF0000"/>
                </a:solidFill>
              </a:rPr>
              <a:t>Correction</a:t>
            </a:r>
            <a:r>
              <a:rPr lang="en-US" sz="2400" b="1" dirty="0"/>
              <a:t> &amp;</a:t>
            </a:r>
          </a:p>
          <a:p>
            <a:pPr marL="457200" indent="-457200"/>
            <a:r>
              <a:rPr lang="en-US" sz="2400" b="1" dirty="0"/>
              <a:t>anticipate a new 5-wave</a:t>
            </a:r>
          </a:p>
          <a:p>
            <a:pPr marL="457200" indent="-457200"/>
            <a:r>
              <a:rPr lang="en-US" sz="2400" b="1" dirty="0"/>
              <a:t>trend.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77000" y="1447800"/>
            <a:ext cx="3072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800" b="1" dirty="0"/>
              <a:t>projections  for Exit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53201" y="3505201"/>
            <a:ext cx="34454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en-US" sz="2400" b="1" dirty="0"/>
              <a:t>Measure (click) the 3 </a:t>
            </a:r>
          </a:p>
          <a:p>
            <a:pPr marL="457200" indent="-457200"/>
            <a:r>
              <a:rPr lang="en-US" sz="2400" b="1" dirty="0"/>
              <a:t>end points of the </a:t>
            </a:r>
            <a:r>
              <a:rPr lang="en-US" sz="2400" b="1" dirty="0">
                <a:solidFill>
                  <a:schemeClr val="accent1"/>
                </a:solidFill>
              </a:rPr>
              <a:t>trend</a:t>
            </a:r>
          </a:p>
          <a:p>
            <a:pPr marL="457200" indent="-457200"/>
            <a:r>
              <a:rPr lang="en-US" sz="2400" b="1" dirty="0"/>
              <a:t>&amp; </a:t>
            </a:r>
            <a:r>
              <a:rPr lang="en-US" sz="2400" b="1" dirty="0">
                <a:solidFill>
                  <a:srgbClr val="FF0000"/>
                </a:solidFill>
              </a:rPr>
              <a:t>Corrective</a:t>
            </a:r>
            <a:r>
              <a:rPr lang="en-US" sz="2400" b="1" dirty="0"/>
              <a:t> Wave.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53200" y="4724401"/>
            <a:ext cx="3464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3"/>
            </a:pPr>
            <a:r>
              <a:rPr lang="en-US" sz="2400" b="1" dirty="0"/>
              <a:t>Watch for the end of </a:t>
            </a:r>
          </a:p>
          <a:p>
            <a:pPr marL="457200" indent="-457200"/>
            <a:r>
              <a:rPr lang="en-US" sz="2400" b="1" dirty="0"/>
              <a:t>the </a:t>
            </a:r>
            <a:r>
              <a:rPr lang="en-US" sz="2400" b="1" dirty="0">
                <a:solidFill>
                  <a:schemeClr val="accent1"/>
                </a:solidFill>
              </a:rPr>
              <a:t>trend</a:t>
            </a:r>
            <a:r>
              <a:rPr lang="en-US" sz="2400" b="1" dirty="0"/>
              <a:t> wave at </a:t>
            </a:r>
          </a:p>
          <a:p>
            <a:pPr marL="457200" indent="-457200"/>
            <a:r>
              <a:rPr lang="en-US" sz="2400" b="1" dirty="0"/>
              <a:t>projections ratios for exit.</a:t>
            </a:r>
          </a:p>
        </p:txBody>
      </p:sp>
      <p:sp>
        <p:nvSpPr>
          <p:cNvPr id="25" name="AutoShape 3"/>
          <p:cNvSpPr>
            <a:spLocks/>
          </p:cNvSpPr>
          <p:nvPr/>
        </p:nvSpPr>
        <p:spPr bwMode="auto">
          <a:xfrm>
            <a:off x="4191000" y="1752601"/>
            <a:ext cx="1219200" cy="2462267"/>
          </a:xfrm>
          <a:custGeom>
            <a:avLst/>
            <a:gdLst>
              <a:gd name="connsiteX0" fmla="*/ 0 w 18859"/>
              <a:gd name="connsiteY0" fmla="*/ 21600 h 21600"/>
              <a:gd name="connsiteX1" fmla="*/ 4273 w 18859"/>
              <a:gd name="connsiteY1" fmla="*/ 13300 h 21600"/>
              <a:gd name="connsiteX2" fmla="*/ 6335 w 18859"/>
              <a:gd name="connsiteY2" fmla="*/ 16600 h 21600"/>
              <a:gd name="connsiteX3" fmla="*/ 12376 w 18859"/>
              <a:gd name="connsiteY3" fmla="*/ 4600 h 21600"/>
              <a:gd name="connsiteX4" fmla="*/ 14733 w 18859"/>
              <a:gd name="connsiteY4" fmla="*/ 8500 h 21600"/>
              <a:gd name="connsiteX5" fmla="*/ 18859 w 18859"/>
              <a:gd name="connsiteY5" fmla="*/ 0 h 21600"/>
              <a:gd name="connsiteX0" fmla="*/ 0 w 17602"/>
              <a:gd name="connsiteY0" fmla="*/ 19509 h 19509"/>
              <a:gd name="connsiteX1" fmla="*/ 4273 w 17602"/>
              <a:gd name="connsiteY1" fmla="*/ 11209 h 19509"/>
              <a:gd name="connsiteX2" fmla="*/ 6335 w 17602"/>
              <a:gd name="connsiteY2" fmla="*/ 14509 h 19509"/>
              <a:gd name="connsiteX3" fmla="*/ 12376 w 17602"/>
              <a:gd name="connsiteY3" fmla="*/ 2509 h 19509"/>
              <a:gd name="connsiteX4" fmla="*/ 14733 w 17602"/>
              <a:gd name="connsiteY4" fmla="*/ 6409 h 19509"/>
              <a:gd name="connsiteX5" fmla="*/ 17602 w 17602"/>
              <a:gd name="connsiteY5" fmla="*/ 0 h 19509"/>
              <a:gd name="connsiteX0" fmla="*/ 0 w 17602"/>
              <a:gd name="connsiteY0" fmla="*/ 20992 h 20992"/>
              <a:gd name="connsiteX1" fmla="*/ 4273 w 17602"/>
              <a:gd name="connsiteY1" fmla="*/ 12692 h 20992"/>
              <a:gd name="connsiteX2" fmla="*/ 6335 w 17602"/>
              <a:gd name="connsiteY2" fmla="*/ 15992 h 20992"/>
              <a:gd name="connsiteX3" fmla="*/ 12376 w 17602"/>
              <a:gd name="connsiteY3" fmla="*/ 3992 h 20992"/>
              <a:gd name="connsiteX4" fmla="*/ 14733 w 17602"/>
              <a:gd name="connsiteY4" fmla="*/ 7892 h 20992"/>
              <a:gd name="connsiteX5" fmla="*/ 17602 w 17602"/>
              <a:gd name="connsiteY5" fmla="*/ 0 h 2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02" h="20992">
                <a:moveTo>
                  <a:pt x="0" y="20992"/>
                </a:moveTo>
                <a:lnTo>
                  <a:pt x="4273" y="12692"/>
                </a:lnTo>
                <a:lnTo>
                  <a:pt x="6335" y="15992"/>
                </a:lnTo>
                <a:lnTo>
                  <a:pt x="12376" y="3992"/>
                </a:lnTo>
                <a:lnTo>
                  <a:pt x="14733" y="7892"/>
                </a:lnTo>
                <a:lnTo>
                  <a:pt x="17602" y="0"/>
                </a:lnTo>
              </a:path>
            </a:pathLst>
          </a:custGeom>
          <a:noFill/>
          <a:ln w="63500">
            <a:solidFill>
              <a:srgbClr val="001445"/>
            </a:solidFill>
            <a:prstDash val="sysDot"/>
            <a:miter lim="800000"/>
            <a:headEnd type="none" w="med" len="med"/>
            <a:tailEnd type="triangl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2057400" y="3352800"/>
            <a:ext cx="21336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114800" y="4267200"/>
            <a:ext cx="1524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2133600" y="5105400"/>
            <a:ext cx="304800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13"/>
          <p:cNvSpPr>
            <a:spLocks/>
          </p:cNvSpPr>
          <p:nvPr/>
        </p:nvSpPr>
        <p:spPr bwMode="auto">
          <a:xfrm>
            <a:off x="2438400" y="5410201"/>
            <a:ext cx="543418" cy="24622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ea typeface="Gill Sans" charset="0"/>
                <a:cs typeface="Gill Sans" charset="0"/>
              </a:rPr>
              <a:t>Click 1</a:t>
            </a:r>
          </a:p>
        </p:txBody>
      </p:sp>
      <p:sp>
        <p:nvSpPr>
          <p:cNvPr id="45" name="Oval 44"/>
          <p:cNvSpPr/>
          <p:nvPr/>
        </p:nvSpPr>
        <p:spPr>
          <a:xfrm>
            <a:off x="3352800" y="3276600"/>
            <a:ext cx="304800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13"/>
          <p:cNvSpPr>
            <a:spLocks/>
          </p:cNvSpPr>
          <p:nvPr/>
        </p:nvSpPr>
        <p:spPr bwMode="auto">
          <a:xfrm>
            <a:off x="3657600" y="3048001"/>
            <a:ext cx="543418" cy="24622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ea typeface="Gill Sans" charset="0"/>
                <a:cs typeface="Gill Sans" charset="0"/>
              </a:rPr>
              <a:t>Click 2</a:t>
            </a:r>
          </a:p>
        </p:txBody>
      </p:sp>
      <p:sp>
        <p:nvSpPr>
          <p:cNvPr id="47" name="Oval 46"/>
          <p:cNvSpPr/>
          <p:nvPr/>
        </p:nvSpPr>
        <p:spPr>
          <a:xfrm>
            <a:off x="3962400" y="4038600"/>
            <a:ext cx="304800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13"/>
          <p:cNvSpPr>
            <a:spLocks/>
          </p:cNvSpPr>
          <p:nvPr/>
        </p:nvSpPr>
        <p:spPr bwMode="auto">
          <a:xfrm>
            <a:off x="4343400" y="3962401"/>
            <a:ext cx="543418" cy="24622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ea typeface="Gill Sans" charset="0"/>
                <a:cs typeface="Gill Sans" charset="0"/>
              </a:rPr>
              <a:t>Click 3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2057400" y="5334000"/>
            <a:ext cx="21336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191000" y="3124200"/>
            <a:ext cx="1524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191000" y="1752600"/>
            <a:ext cx="1524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91000" y="2438400"/>
            <a:ext cx="1524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334001" y="3886200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0.000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34001" y="2743200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0.618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334001" y="2057400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1.000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334001" y="1371600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1.618</a:t>
            </a:r>
          </a:p>
        </p:txBody>
      </p:sp>
      <p:sp>
        <p:nvSpPr>
          <p:cNvPr id="65" name="AutoShape 3"/>
          <p:cNvSpPr>
            <a:spLocks/>
          </p:cNvSpPr>
          <p:nvPr/>
        </p:nvSpPr>
        <p:spPr bwMode="auto">
          <a:xfrm>
            <a:off x="4191000" y="1752601"/>
            <a:ext cx="1219200" cy="2462267"/>
          </a:xfrm>
          <a:custGeom>
            <a:avLst/>
            <a:gdLst>
              <a:gd name="connsiteX0" fmla="*/ 0 w 18859"/>
              <a:gd name="connsiteY0" fmla="*/ 21600 h 21600"/>
              <a:gd name="connsiteX1" fmla="*/ 4273 w 18859"/>
              <a:gd name="connsiteY1" fmla="*/ 13300 h 21600"/>
              <a:gd name="connsiteX2" fmla="*/ 6335 w 18859"/>
              <a:gd name="connsiteY2" fmla="*/ 16600 h 21600"/>
              <a:gd name="connsiteX3" fmla="*/ 12376 w 18859"/>
              <a:gd name="connsiteY3" fmla="*/ 4600 h 21600"/>
              <a:gd name="connsiteX4" fmla="*/ 14733 w 18859"/>
              <a:gd name="connsiteY4" fmla="*/ 8500 h 21600"/>
              <a:gd name="connsiteX5" fmla="*/ 18859 w 18859"/>
              <a:gd name="connsiteY5" fmla="*/ 0 h 21600"/>
              <a:gd name="connsiteX0" fmla="*/ 0 w 17602"/>
              <a:gd name="connsiteY0" fmla="*/ 19509 h 19509"/>
              <a:gd name="connsiteX1" fmla="*/ 4273 w 17602"/>
              <a:gd name="connsiteY1" fmla="*/ 11209 h 19509"/>
              <a:gd name="connsiteX2" fmla="*/ 6335 w 17602"/>
              <a:gd name="connsiteY2" fmla="*/ 14509 h 19509"/>
              <a:gd name="connsiteX3" fmla="*/ 12376 w 17602"/>
              <a:gd name="connsiteY3" fmla="*/ 2509 h 19509"/>
              <a:gd name="connsiteX4" fmla="*/ 14733 w 17602"/>
              <a:gd name="connsiteY4" fmla="*/ 6409 h 19509"/>
              <a:gd name="connsiteX5" fmla="*/ 17602 w 17602"/>
              <a:gd name="connsiteY5" fmla="*/ 0 h 19509"/>
              <a:gd name="connsiteX0" fmla="*/ 0 w 17602"/>
              <a:gd name="connsiteY0" fmla="*/ 20992 h 20992"/>
              <a:gd name="connsiteX1" fmla="*/ 4273 w 17602"/>
              <a:gd name="connsiteY1" fmla="*/ 12692 h 20992"/>
              <a:gd name="connsiteX2" fmla="*/ 6335 w 17602"/>
              <a:gd name="connsiteY2" fmla="*/ 15992 h 20992"/>
              <a:gd name="connsiteX3" fmla="*/ 12376 w 17602"/>
              <a:gd name="connsiteY3" fmla="*/ 3992 h 20992"/>
              <a:gd name="connsiteX4" fmla="*/ 14733 w 17602"/>
              <a:gd name="connsiteY4" fmla="*/ 7892 h 20992"/>
              <a:gd name="connsiteX5" fmla="*/ 17602 w 17602"/>
              <a:gd name="connsiteY5" fmla="*/ 0 h 2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02" h="20992">
                <a:moveTo>
                  <a:pt x="0" y="20992"/>
                </a:moveTo>
                <a:lnTo>
                  <a:pt x="4273" y="12692"/>
                </a:lnTo>
                <a:lnTo>
                  <a:pt x="6335" y="15992"/>
                </a:lnTo>
                <a:lnTo>
                  <a:pt x="12376" y="3992"/>
                </a:lnTo>
                <a:lnTo>
                  <a:pt x="14733" y="7892"/>
                </a:lnTo>
                <a:lnTo>
                  <a:pt x="17602" y="0"/>
                </a:lnTo>
              </a:path>
            </a:pathLst>
          </a:custGeom>
          <a:noFill/>
          <a:ln w="63500">
            <a:solidFill>
              <a:srgbClr val="001445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2571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8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43" grpId="0" animBg="1"/>
      <p:bldP spid="43" grpId="1" animBg="1"/>
      <p:bldP spid="44" grpId="0"/>
      <p:bldP spid="45" grpId="0" animBg="1"/>
      <p:bldP spid="45" grpId="1" animBg="1"/>
      <p:bldP spid="46" grpId="0"/>
      <p:bldP spid="46" grpId="1"/>
      <p:bldP spid="47" grpId="0" animBg="1"/>
      <p:bldP spid="47" grpId="1" animBg="1"/>
      <p:bldP spid="48" grpId="0"/>
      <p:bldP spid="48" grpId="1"/>
      <p:bldP spid="61" grpId="0"/>
      <p:bldP spid="62" grpId="0"/>
      <p:bldP spid="63" grpId="0"/>
      <p:bldP spid="64" grpId="0"/>
      <p:bldP spid="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8187"/>
          <a:stretch/>
        </p:blipFill>
        <p:spPr>
          <a:xfrm>
            <a:off x="757516" y="4307298"/>
            <a:ext cx="10714904" cy="2049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241" y="360690"/>
            <a:ext cx="8415455" cy="916828"/>
          </a:xfrm>
        </p:spPr>
        <p:txBody>
          <a:bodyPr/>
          <a:lstStyle/>
          <a:p>
            <a:pPr algn="ctr"/>
            <a:r>
              <a:rPr lang="en-US" dirty="0"/>
              <a:t>Let’s Get Started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517" y="1277518"/>
            <a:ext cx="10515600" cy="4351338"/>
          </a:xfrm>
        </p:spPr>
        <p:txBody>
          <a:bodyPr/>
          <a:lstStyle/>
          <a:p>
            <a:r>
              <a:rPr lang="en-US" dirty="0"/>
              <a:t>The beginning trader treats each trade as an all-or-nothing event. </a:t>
            </a:r>
          </a:p>
          <a:p>
            <a:r>
              <a:rPr lang="en-US" dirty="0"/>
              <a:t>It’s not all or nothing.  It’s not a sprint.  It’s a marathon. </a:t>
            </a:r>
          </a:p>
          <a:p>
            <a:r>
              <a:rPr lang="en-US" dirty="0"/>
              <a:t>A trade is not a process of moving from point A to point B. It’s more like a meandering river through mountains and forests that may take you to your intended spot. </a:t>
            </a:r>
          </a:p>
          <a:p>
            <a:r>
              <a:rPr lang="en-US" dirty="0"/>
              <a:t>Be fluid in your trading, but have an intended direction.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C2E751-2359-4C5B-89DD-D40DA17037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74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16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5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2517</Words>
  <Application>Microsoft Office PowerPoint</Application>
  <PresentationFormat>Widescreen</PresentationFormat>
  <Paragraphs>800</Paragraphs>
  <Slides>70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Calibri</vt:lpstr>
      <vt:lpstr>Calibri Light</vt:lpstr>
      <vt:lpstr>Gill Sans</vt:lpstr>
      <vt:lpstr>Wingdings</vt:lpstr>
      <vt:lpstr>Office Theme</vt:lpstr>
      <vt:lpstr>Optimizing Your Options Trades Using Elliott Wave and Fibonacci Live with Todd Gordon</vt:lpstr>
      <vt:lpstr>How To Get The Most Out of This Class</vt:lpstr>
      <vt:lpstr>How To Get The Most Out of This Class</vt:lpstr>
      <vt:lpstr>What’s On Today’s Agenda</vt:lpstr>
      <vt:lpstr>Anything Can Happen In The Markets</vt:lpstr>
      <vt:lpstr>Let’s Get Started</vt:lpstr>
      <vt:lpstr>-Trading- Directional vs Correctional</vt:lpstr>
      <vt:lpstr>Let’s Get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Corrective Waves</vt:lpstr>
      <vt:lpstr>Variations of Corrective Waves</vt:lpstr>
      <vt:lpstr>Zig-Zag Corrections</vt:lpstr>
      <vt:lpstr>Zig Zag</vt:lpstr>
      <vt:lpstr>Variations of Corrective Waves</vt:lpstr>
      <vt:lpstr>Flat Corrections</vt:lpstr>
      <vt:lpstr>Expanded Flat Corrections</vt:lpstr>
      <vt:lpstr>Flat Corrections</vt:lpstr>
      <vt:lpstr>FLAT CORRECTION</vt:lpstr>
      <vt:lpstr>Lennar Wave 2 Flat</vt:lpstr>
      <vt:lpstr>PowerPoint Presentation</vt:lpstr>
      <vt:lpstr>PowerPoint Presentation</vt:lpstr>
      <vt:lpstr>PowerPoint Presentation</vt:lpstr>
      <vt:lpstr>Variations of Corrective Waves</vt:lpstr>
      <vt:lpstr>Triangle Corrections</vt:lpstr>
      <vt:lpstr>Running Triangles</vt:lpstr>
      <vt:lpstr>Running Triangles</vt:lpstr>
      <vt:lpstr>Variations of Corrective Waves</vt:lpstr>
      <vt:lpstr>X-Wave Combinations</vt:lpstr>
      <vt:lpstr>Double Zig-Zag Combo</vt:lpstr>
      <vt:lpstr>Flat Triangle Combo</vt:lpstr>
      <vt:lpstr>Flat Zig-Zag Combo</vt:lpstr>
      <vt:lpstr>PowerPoint Presentation</vt:lpstr>
      <vt:lpstr>Fibonacci Tool #1  </vt:lpstr>
      <vt:lpstr>PowerPoint Presentation</vt:lpstr>
      <vt:lpstr>Applying Fib To Trend Waves</vt:lpstr>
      <vt:lpstr>Fibonacci Tool #2  </vt:lpstr>
      <vt:lpstr>PowerPoint Presentation</vt:lpstr>
      <vt:lpstr>PowerPoint Presentation</vt:lpstr>
      <vt:lpstr>PowerPoint Presentation</vt:lpstr>
      <vt:lpstr>Applying Fib To Corrective Waves - Extensions</vt:lpstr>
      <vt:lpstr>Fibonacci Tool #3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Precision Timing Your Options Trades Using Fibonacci Live with Todd Gordon</dc:title>
  <dc:creator>Trader</dc:creator>
  <cp:lastModifiedBy>Trader</cp:lastModifiedBy>
  <cp:revision>94</cp:revision>
  <dcterms:created xsi:type="dcterms:W3CDTF">2017-01-17T21:08:07Z</dcterms:created>
  <dcterms:modified xsi:type="dcterms:W3CDTF">2017-05-18T01:43:08Z</dcterms:modified>
</cp:coreProperties>
</file>